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commentAuthors.xml" ContentType="application/vnd.openxmlformats-officedocument.presentationml.commentAuthors+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0" r:id="rId1"/>
  </p:sldMasterIdLst>
  <p:notesMasterIdLst>
    <p:notesMasterId r:id="rId16"/>
  </p:notesMasterIdLst>
  <p:sldIdLst>
    <p:sldId id="271" r:id="rId2"/>
    <p:sldId id="272" r:id="rId3"/>
    <p:sldId id="273" r:id="rId4"/>
    <p:sldId id="274" r:id="rId5"/>
    <p:sldId id="275" r:id="rId6"/>
    <p:sldId id="276" r:id="rId7"/>
    <p:sldId id="278" r:id="rId8"/>
    <p:sldId id="279" r:id="rId9"/>
    <p:sldId id="277" r:id="rId10"/>
    <p:sldId id="263" r:id="rId11"/>
    <p:sldId id="280" r:id="rId12"/>
    <p:sldId id="264" r:id="rId13"/>
    <p:sldId id="265" r:id="rId14"/>
    <p:sldId id="267" r:id="rId15"/>
  </p:sldIdLst>
  <p:sldSz cx="9144000" cy="6858000" type="screen4x3"/>
  <p:notesSz cx="9144000" cy="6858000"/>
  <p:defaultTextStyle>
    <a:defPPr>
      <a:defRPr lang="he-IL"/>
    </a:defPPr>
    <a:lvl1pPr algn="r" rtl="1" fontAlgn="base">
      <a:spcBef>
        <a:spcPct val="0"/>
      </a:spcBef>
      <a:spcAft>
        <a:spcPct val="0"/>
      </a:spcAft>
      <a:defRPr kern="1200">
        <a:solidFill>
          <a:schemeClr val="tx1"/>
        </a:solidFill>
        <a:latin typeface="Arial" charset="0"/>
        <a:ea typeface="+mn-ea"/>
        <a:cs typeface="Arial" charset="0"/>
      </a:defRPr>
    </a:lvl1pPr>
    <a:lvl2pPr marL="457200" algn="r" rtl="1" fontAlgn="base">
      <a:spcBef>
        <a:spcPct val="0"/>
      </a:spcBef>
      <a:spcAft>
        <a:spcPct val="0"/>
      </a:spcAft>
      <a:defRPr kern="1200">
        <a:solidFill>
          <a:schemeClr val="tx1"/>
        </a:solidFill>
        <a:latin typeface="Arial" charset="0"/>
        <a:ea typeface="+mn-ea"/>
        <a:cs typeface="Arial" charset="0"/>
      </a:defRPr>
    </a:lvl2pPr>
    <a:lvl3pPr marL="914400" algn="r" rtl="1" fontAlgn="base">
      <a:spcBef>
        <a:spcPct val="0"/>
      </a:spcBef>
      <a:spcAft>
        <a:spcPct val="0"/>
      </a:spcAft>
      <a:defRPr kern="1200">
        <a:solidFill>
          <a:schemeClr val="tx1"/>
        </a:solidFill>
        <a:latin typeface="Arial" charset="0"/>
        <a:ea typeface="+mn-ea"/>
        <a:cs typeface="Arial" charset="0"/>
      </a:defRPr>
    </a:lvl3pPr>
    <a:lvl4pPr marL="1371600" algn="r" rtl="1" fontAlgn="base">
      <a:spcBef>
        <a:spcPct val="0"/>
      </a:spcBef>
      <a:spcAft>
        <a:spcPct val="0"/>
      </a:spcAft>
      <a:defRPr kern="1200">
        <a:solidFill>
          <a:schemeClr val="tx1"/>
        </a:solidFill>
        <a:latin typeface="Arial" charset="0"/>
        <a:ea typeface="+mn-ea"/>
        <a:cs typeface="Arial" charset="0"/>
      </a:defRPr>
    </a:lvl4pPr>
    <a:lvl5pPr marL="1828800" algn="r" rtl="1" fontAlgn="base">
      <a:spcBef>
        <a:spcPct val="0"/>
      </a:spcBef>
      <a:spcAft>
        <a:spcPct val="0"/>
      </a:spcAft>
      <a:defRPr kern="1200">
        <a:solidFill>
          <a:schemeClr val="tx1"/>
        </a:solidFill>
        <a:latin typeface="Arial" charset="0"/>
        <a:ea typeface="+mn-ea"/>
        <a:cs typeface="Arial" charset="0"/>
      </a:defRPr>
    </a:lvl5pPr>
    <a:lvl6pPr marL="2286000" algn="r" defTabSz="914400" rtl="1" eaLnBrk="1" latinLnBrk="0" hangingPunct="1">
      <a:defRPr kern="1200">
        <a:solidFill>
          <a:schemeClr val="tx1"/>
        </a:solidFill>
        <a:latin typeface="Arial" charset="0"/>
        <a:ea typeface="+mn-ea"/>
        <a:cs typeface="Arial" charset="0"/>
      </a:defRPr>
    </a:lvl6pPr>
    <a:lvl7pPr marL="2743200" algn="r" defTabSz="914400" rtl="1" eaLnBrk="1" latinLnBrk="0" hangingPunct="1">
      <a:defRPr kern="1200">
        <a:solidFill>
          <a:schemeClr val="tx1"/>
        </a:solidFill>
        <a:latin typeface="Arial" charset="0"/>
        <a:ea typeface="+mn-ea"/>
        <a:cs typeface="Arial" charset="0"/>
      </a:defRPr>
    </a:lvl7pPr>
    <a:lvl8pPr marL="3200400" algn="r" defTabSz="914400" rtl="1" eaLnBrk="1" latinLnBrk="0" hangingPunct="1">
      <a:defRPr kern="1200">
        <a:solidFill>
          <a:schemeClr val="tx1"/>
        </a:solidFill>
        <a:latin typeface="Arial" charset="0"/>
        <a:ea typeface="+mn-ea"/>
        <a:cs typeface="Arial" charset="0"/>
      </a:defRPr>
    </a:lvl8pPr>
    <a:lvl9pPr marL="3657600" algn="r" defTabSz="914400" rtl="1" eaLnBrk="1" latinLnBrk="0" hangingPunct="1">
      <a:defRPr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אילת סופר" initials="" lastIdx="2" clrIdx="0"/>
  <p:cmAuthor id="1" name="תמר" initials=""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008000"/>
    <a:srgbClr val="FF0000"/>
  </p:clrMru>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סגנון ביניים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aximized" horzBarState="maximized">
    <p:restoredLeft sz="84360" autoAdjust="0"/>
    <p:restoredTop sz="85667" autoAdjust="0"/>
  </p:normalViewPr>
  <p:slideViewPr>
    <p:cSldViewPr>
      <p:cViewPr>
        <p:scale>
          <a:sx n="75" d="100"/>
          <a:sy n="75" d="100"/>
        </p:scale>
        <p:origin x="-228" y="-15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518160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pPr>
              <a:defRPr/>
            </a:pPr>
            <a:endParaRPr lang="en-US"/>
          </a:p>
        </p:txBody>
      </p:sp>
      <p:sp>
        <p:nvSpPr>
          <p:cNvPr id="27651" name="Rectangle 3"/>
          <p:cNvSpPr>
            <a:spLocks noGrp="1" noChangeArrowheads="1"/>
          </p:cNvSpPr>
          <p:nvPr>
            <p:ph type="dt" idx="1"/>
          </p:nvPr>
        </p:nvSpPr>
        <p:spPr bwMode="auto">
          <a:xfrm>
            <a:off x="1588"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Calibri" pitchFamily="34" charset="0"/>
              </a:defRPr>
            </a:lvl1pPr>
          </a:lstStyle>
          <a:p>
            <a:pPr>
              <a:defRPr/>
            </a:pPr>
            <a:fld id="{7E76D5DF-F66D-4D67-B88E-99EF37E1BCF9}" type="datetimeFigureOut">
              <a:rPr lang="he-IL"/>
              <a:pPr>
                <a:defRPr/>
              </a:pPr>
              <a:t>ד'/אייר/תשע"ג</a:t>
            </a:fld>
            <a:endParaRPr lang="en-US"/>
          </a:p>
        </p:txBody>
      </p:sp>
      <p:sp>
        <p:nvSpPr>
          <p:cNvPr id="11268" name="Rectangle 4"/>
          <p:cNvSpPr>
            <a:spLocks noGrp="1" noRot="1" noChangeAspect="1" noChangeArrowheads="1" noTextEdit="1"/>
          </p:cNvSpPr>
          <p:nvPr>
            <p:ph type="sldImg" idx="2"/>
          </p:nvPr>
        </p:nvSpPr>
        <p:spPr bwMode="auto">
          <a:xfrm>
            <a:off x="2857500" y="514350"/>
            <a:ext cx="3429000" cy="2571750"/>
          </a:xfrm>
          <a:prstGeom prst="rect">
            <a:avLst/>
          </a:prstGeom>
          <a:noFill/>
          <a:ln w="9525">
            <a:solidFill>
              <a:srgbClr val="000000"/>
            </a:solidFill>
            <a:miter lim="800000"/>
            <a:headEnd/>
            <a:tailEnd/>
          </a:ln>
        </p:spPr>
      </p:sp>
      <p:sp>
        <p:nvSpPr>
          <p:cNvPr id="27653" name="Rectangle 5"/>
          <p:cNvSpPr>
            <a:spLocks noGrp="1" noChangeArrowheads="1"/>
          </p:cNvSpPr>
          <p:nvPr>
            <p:ph type="body" sz="quarter" idx="3"/>
          </p:nvPr>
        </p:nvSpPr>
        <p:spPr bwMode="auto">
          <a:xfrm>
            <a:off x="914400" y="3257550"/>
            <a:ext cx="7315200" cy="3086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he-IL" noProof="0" smtClean="0"/>
              <a:t>לחץ כדי לערוך סגנונות טקסט של תבנית בסיס</a:t>
            </a:r>
            <a:endParaRPr lang="en-US" noProof="0" smtClean="0"/>
          </a:p>
          <a:p>
            <a:pPr lvl="1"/>
            <a:r>
              <a:rPr lang="he-IL" noProof="0" smtClean="0"/>
              <a:t>רמה שנייה</a:t>
            </a:r>
            <a:endParaRPr lang="en-US" noProof="0" smtClean="0"/>
          </a:p>
          <a:p>
            <a:pPr lvl="2"/>
            <a:r>
              <a:rPr lang="he-IL" noProof="0" smtClean="0"/>
              <a:t>רמה שלישית</a:t>
            </a:r>
            <a:endParaRPr lang="en-US" noProof="0" smtClean="0"/>
          </a:p>
          <a:p>
            <a:pPr lvl="3"/>
            <a:r>
              <a:rPr lang="he-IL" noProof="0" smtClean="0"/>
              <a:t>רמה רביעית</a:t>
            </a:r>
            <a:endParaRPr lang="en-US" noProof="0" smtClean="0"/>
          </a:p>
          <a:p>
            <a:pPr lvl="4"/>
            <a:r>
              <a:rPr lang="he-IL" noProof="0" smtClean="0"/>
              <a:t>רמה חמישית</a:t>
            </a:r>
            <a:endParaRPr lang="en-US" noProof="0" smtClean="0"/>
          </a:p>
        </p:txBody>
      </p:sp>
      <p:sp>
        <p:nvSpPr>
          <p:cNvPr id="27654" name="Rectangle 6"/>
          <p:cNvSpPr>
            <a:spLocks noGrp="1" noChangeArrowheads="1"/>
          </p:cNvSpPr>
          <p:nvPr>
            <p:ph type="ftr" sz="quarter" idx="4"/>
          </p:nvPr>
        </p:nvSpPr>
        <p:spPr bwMode="auto">
          <a:xfrm>
            <a:off x="5181600" y="6513513"/>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pPr>
              <a:defRPr/>
            </a:pPr>
            <a:endParaRPr lang="en-US"/>
          </a:p>
        </p:txBody>
      </p:sp>
      <p:sp>
        <p:nvSpPr>
          <p:cNvPr id="27655" name="Rectangle 7"/>
          <p:cNvSpPr>
            <a:spLocks noGrp="1" noChangeArrowheads="1"/>
          </p:cNvSpPr>
          <p:nvPr>
            <p:ph type="sldNum" sz="quarter" idx="5"/>
          </p:nvPr>
        </p:nvSpPr>
        <p:spPr bwMode="auto">
          <a:xfrm>
            <a:off x="1588" y="6513513"/>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Calibri" pitchFamily="34" charset="0"/>
              </a:defRPr>
            </a:lvl1pPr>
          </a:lstStyle>
          <a:p>
            <a:pPr>
              <a:defRPr/>
            </a:pPr>
            <a:fld id="{80D94E7C-BEEA-4BC6-BF4D-5815EADA2333}" type="slidenum">
              <a:rPr lang="he-IL"/>
              <a:pPr>
                <a:defRPr/>
              </a:pPr>
              <a:t>‹#›</a:t>
            </a:fld>
            <a:endParaRPr lang="en-US"/>
          </a:p>
        </p:txBody>
      </p:sp>
    </p:spTree>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Calibri" pitchFamily="34" charset="0"/>
        <a:ea typeface="+mn-ea"/>
        <a:cs typeface="Arial" charset="0"/>
      </a:defRPr>
    </a:lvl1pPr>
    <a:lvl2pPr marL="457200" algn="r" rtl="1" eaLnBrk="0" fontAlgn="base" hangingPunct="0">
      <a:spcBef>
        <a:spcPct val="30000"/>
      </a:spcBef>
      <a:spcAft>
        <a:spcPct val="0"/>
      </a:spcAft>
      <a:defRPr sz="1200" kern="1200">
        <a:solidFill>
          <a:schemeClr val="tx1"/>
        </a:solidFill>
        <a:latin typeface="Calibri" pitchFamily="34" charset="0"/>
        <a:ea typeface="+mn-ea"/>
        <a:cs typeface="Arial" charset="0"/>
      </a:defRPr>
    </a:lvl2pPr>
    <a:lvl3pPr marL="914400" algn="r" rtl="1" eaLnBrk="0" fontAlgn="base" hangingPunct="0">
      <a:spcBef>
        <a:spcPct val="30000"/>
      </a:spcBef>
      <a:spcAft>
        <a:spcPct val="0"/>
      </a:spcAft>
      <a:defRPr sz="1200" kern="1200">
        <a:solidFill>
          <a:schemeClr val="tx1"/>
        </a:solidFill>
        <a:latin typeface="Calibri" pitchFamily="34" charset="0"/>
        <a:ea typeface="+mn-ea"/>
        <a:cs typeface="Arial" charset="0"/>
      </a:defRPr>
    </a:lvl3pPr>
    <a:lvl4pPr marL="1371600" algn="r" rtl="1" eaLnBrk="0" fontAlgn="base" hangingPunct="0">
      <a:spcBef>
        <a:spcPct val="30000"/>
      </a:spcBef>
      <a:spcAft>
        <a:spcPct val="0"/>
      </a:spcAft>
      <a:defRPr sz="1200" kern="1200">
        <a:solidFill>
          <a:schemeClr val="tx1"/>
        </a:solidFill>
        <a:latin typeface="Calibri" pitchFamily="34" charset="0"/>
        <a:ea typeface="+mn-ea"/>
        <a:cs typeface="Arial" charset="0"/>
      </a:defRPr>
    </a:lvl4pPr>
    <a:lvl5pPr marL="1828800" algn="r" rtl="1" eaLnBrk="0" fontAlgn="base" hangingPunct="0">
      <a:spcBef>
        <a:spcPct val="30000"/>
      </a:spcBef>
      <a:spcAft>
        <a:spcPct val="0"/>
      </a:spcAft>
      <a:defRPr sz="1200" kern="1200">
        <a:solidFill>
          <a:schemeClr val="tx1"/>
        </a:solidFill>
        <a:latin typeface="Calibri" pitchFamily="34" charset="0"/>
        <a:ea typeface="+mn-ea"/>
        <a:cs typeface="Arial" charset="0"/>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מציין מיקום של תמונת שקופית 1"/>
          <p:cNvSpPr>
            <a:spLocks noGrp="1" noRot="1" noChangeAspect="1"/>
          </p:cNvSpPr>
          <p:nvPr>
            <p:ph type="sldImg"/>
          </p:nvPr>
        </p:nvSpPr>
        <p:spPr>
          <a:ln/>
        </p:spPr>
      </p:sp>
      <p:sp>
        <p:nvSpPr>
          <p:cNvPr id="13314" name="מציין מיקום של הערות 2"/>
          <p:cNvSpPr>
            <a:spLocks noGrp="1"/>
          </p:cNvSpPr>
          <p:nvPr>
            <p:ph type="body" idx="1"/>
          </p:nvPr>
        </p:nvSpPr>
        <p:spPr>
          <a:noFill/>
          <a:ln/>
        </p:spPr>
        <p:txBody>
          <a:bodyPr/>
          <a:lstStyle/>
          <a:p>
            <a:endParaRPr lang="he-IL" smtClean="0"/>
          </a:p>
        </p:txBody>
      </p:sp>
      <p:sp>
        <p:nvSpPr>
          <p:cNvPr id="13315" name="מציין מיקום של מספר שקופית 3"/>
          <p:cNvSpPr>
            <a:spLocks noGrp="1"/>
          </p:cNvSpPr>
          <p:nvPr>
            <p:ph type="sldNum" sz="quarter" idx="5"/>
          </p:nvPr>
        </p:nvSpPr>
        <p:spPr>
          <a:noFill/>
        </p:spPr>
        <p:txBody>
          <a:bodyPr/>
          <a:lstStyle/>
          <a:p>
            <a:fld id="{A9BCAACD-9049-469C-AAD2-B7E5BF4D2337}" type="slidenum">
              <a:rPr lang="he-IL" smtClean="0"/>
              <a:pPr/>
              <a:t>1</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Rot="1" noChangeAspect="1" noChangeArrowheads="1" noTextEdit="1"/>
          </p:cNvSpPr>
          <p:nvPr>
            <p:ph type="sldImg"/>
          </p:nvPr>
        </p:nvSpPr>
        <p:spPr>
          <a:ln/>
        </p:spPr>
      </p:sp>
      <p:sp>
        <p:nvSpPr>
          <p:cNvPr id="15362" name="Rectangle 3"/>
          <p:cNvSpPr>
            <a:spLocks noGrp="1" noChangeArrowheads="1"/>
          </p:cNvSpPr>
          <p:nvPr>
            <p:ph type="body" idx="1"/>
          </p:nvPr>
        </p:nvSpPr>
        <p:spPr>
          <a:noFill/>
          <a:ln/>
        </p:spPr>
        <p:txBody>
          <a:bodyPr/>
          <a:lstStyle/>
          <a:p>
            <a:endParaRPr lang="en-US" sz="800" smtClean="0">
              <a:cs typeface="Tahoma"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מציין מיקום של תמונת שקופית 1"/>
          <p:cNvSpPr>
            <a:spLocks noGrp="1" noRot="1" noChangeAspect="1"/>
          </p:cNvSpPr>
          <p:nvPr>
            <p:ph type="sldImg"/>
          </p:nvPr>
        </p:nvSpPr>
        <p:spPr>
          <a:ln/>
        </p:spPr>
      </p:sp>
      <p:sp>
        <p:nvSpPr>
          <p:cNvPr id="17410" name="מציין מיקום של הערות 2"/>
          <p:cNvSpPr>
            <a:spLocks noGrp="1"/>
          </p:cNvSpPr>
          <p:nvPr>
            <p:ph type="body" idx="1"/>
          </p:nvPr>
        </p:nvSpPr>
        <p:spPr>
          <a:noFill/>
          <a:ln/>
        </p:spPr>
        <p:txBody>
          <a:bodyPr/>
          <a:lstStyle/>
          <a:p>
            <a:endParaRPr lang="he-IL" smtClean="0"/>
          </a:p>
        </p:txBody>
      </p:sp>
      <p:sp>
        <p:nvSpPr>
          <p:cNvPr id="17411" name="מציין מיקום של מספר שקופית 3"/>
          <p:cNvSpPr>
            <a:spLocks noGrp="1"/>
          </p:cNvSpPr>
          <p:nvPr>
            <p:ph type="sldNum" sz="quarter" idx="5"/>
          </p:nvPr>
        </p:nvSpPr>
        <p:spPr>
          <a:noFill/>
        </p:spPr>
        <p:txBody>
          <a:bodyPr/>
          <a:lstStyle/>
          <a:p>
            <a:fld id="{C8A24A0E-B78D-43D7-875F-4055BB0BE264}" type="slidenum">
              <a:rPr lang="he-IL" smtClean="0"/>
              <a:pPr/>
              <a:t>3</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מציין מיקום של תמונת שקופית 1"/>
          <p:cNvSpPr>
            <a:spLocks noGrp="1" noRot="1" noChangeAspect="1"/>
          </p:cNvSpPr>
          <p:nvPr>
            <p:ph type="sldImg"/>
          </p:nvPr>
        </p:nvSpPr>
        <p:spPr>
          <a:ln/>
        </p:spPr>
      </p:sp>
      <p:sp>
        <p:nvSpPr>
          <p:cNvPr id="19458" name="מציין מיקום של הערות 2"/>
          <p:cNvSpPr>
            <a:spLocks noGrp="1"/>
          </p:cNvSpPr>
          <p:nvPr>
            <p:ph type="body" idx="1"/>
          </p:nvPr>
        </p:nvSpPr>
        <p:spPr>
          <a:noFill/>
          <a:ln/>
        </p:spPr>
        <p:txBody>
          <a:bodyPr/>
          <a:lstStyle/>
          <a:p>
            <a:endParaRPr lang="he-IL" smtClean="0"/>
          </a:p>
        </p:txBody>
      </p:sp>
      <p:sp>
        <p:nvSpPr>
          <p:cNvPr id="19459" name="מציין מיקום של מספר שקופית 3"/>
          <p:cNvSpPr>
            <a:spLocks noGrp="1"/>
          </p:cNvSpPr>
          <p:nvPr>
            <p:ph type="sldNum" sz="quarter" idx="5"/>
          </p:nvPr>
        </p:nvSpPr>
        <p:spPr>
          <a:noFill/>
        </p:spPr>
        <p:txBody>
          <a:bodyPr/>
          <a:lstStyle/>
          <a:p>
            <a:fld id="{5E4005B8-3973-468A-BF18-CB1D005EFB96}" type="slidenum">
              <a:rPr lang="he-IL" smtClean="0"/>
              <a:pPr/>
              <a:t>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מציין מיקום של תמונת שקופית 1"/>
          <p:cNvSpPr>
            <a:spLocks noGrp="1" noRot="1" noChangeAspect="1"/>
          </p:cNvSpPr>
          <p:nvPr>
            <p:ph type="sldImg"/>
          </p:nvPr>
        </p:nvSpPr>
        <p:spPr>
          <a:ln/>
        </p:spPr>
      </p:sp>
      <p:sp>
        <p:nvSpPr>
          <p:cNvPr id="27650" name="מציין מיקום של הערות 2"/>
          <p:cNvSpPr>
            <a:spLocks noGrp="1"/>
          </p:cNvSpPr>
          <p:nvPr>
            <p:ph type="body" idx="1"/>
          </p:nvPr>
        </p:nvSpPr>
        <p:spPr>
          <a:noFill/>
          <a:ln/>
        </p:spPr>
        <p:txBody>
          <a:bodyPr/>
          <a:lstStyle/>
          <a:p>
            <a:endParaRPr lang="he-IL" smtClean="0"/>
          </a:p>
        </p:txBody>
      </p:sp>
      <p:sp>
        <p:nvSpPr>
          <p:cNvPr id="27651" name="מציין מיקום של מספר שקופית 3"/>
          <p:cNvSpPr>
            <a:spLocks noGrp="1"/>
          </p:cNvSpPr>
          <p:nvPr>
            <p:ph type="sldNum" sz="quarter" idx="5"/>
          </p:nvPr>
        </p:nvSpPr>
        <p:spPr>
          <a:noFill/>
        </p:spPr>
        <p:txBody>
          <a:bodyPr/>
          <a:lstStyle/>
          <a:p>
            <a:fld id="{01DC8FD3-E0E1-45D1-8605-51785A4482D4}" type="slidenum">
              <a:rPr lang="he-IL" smtClean="0"/>
              <a:pPr/>
              <a:t>12</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מציין מיקום של תמונת שקופית 1"/>
          <p:cNvSpPr>
            <a:spLocks noGrp="1" noRot="1" noChangeAspect="1"/>
          </p:cNvSpPr>
          <p:nvPr>
            <p:ph type="sldImg"/>
          </p:nvPr>
        </p:nvSpPr>
        <p:spPr>
          <a:ln/>
        </p:spPr>
      </p:sp>
      <p:sp>
        <p:nvSpPr>
          <p:cNvPr id="29698" name="מציין מיקום של הערות 2"/>
          <p:cNvSpPr>
            <a:spLocks noGrp="1"/>
          </p:cNvSpPr>
          <p:nvPr>
            <p:ph type="body" idx="1"/>
          </p:nvPr>
        </p:nvSpPr>
        <p:spPr>
          <a:noFill/>
          <a:ln/>
        </p:spPr>
        <p:txBody>
          <a:bodyPr/>
          <a:lstStyle/>
          <a:p>
            <a:endParaRPr lang="he-IL" smtClean="0"/>
          </a:p>
        </p:txBody>
      </p:sp>
      <p:sp>
        <p:nvSpPr>
          <p:cNvPr id="29699" name="מציין מיקום של מספר שקופית 3"/>
          <p:cNvSpPr>
            <a:spLocks noGrp="1"/>
          </p:cNvSpPr>
          <p:nvPr>
            <p:ph type="sldNum" sz="quarter" idx="5"/>
          </p:nvPr>
        </p:nvSpPr>
        <p:spPr>
          <a:noFill/>
        </p:spPr>
        <p:txBody>
          <a:bodyPr/>
          <a:lstStyle/>
          <a:p>
            <a:fld id="{7F3F8323-9DAF-4B57-9A6E-AE62100D4016}" type="slidenum">
              <a:rPr lang="he-IL" smtClean="0"/>
              <a:pPr/>
              <a:t>13</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en-US"/>
          </a:p>
        </p:txBody>
      </p:sp>
      <p:sp>
        <p:nvSpPr>
          <p:cNvPr id="3" name="מציין מיקום תוכן 2"/>
          <p:cNvSpPr>
            <a:spLocks noGrp="1"/>
          </p:cNvSpPr>
          <p:nvPr>
            <p:ph idx="1"/>
          </p:nvPr>
        </p:nvSpPr>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מציין מיקום של תאריך 3"/>
          <p:cNvSpPr>
            <a:spLocks noGrp="1"/>
          </p:cNvSpPr>
          <p:nvPr>
            <p:ph type="dt" sz="half" idx="10"/>
          </p:nvPr>
        </p:nvSpPr>
        <p:spPr/>
        <p:txBody>
          <a:bodyPr/>
          <a:lstStyle>
            <a:lvl1pPr>
              <a:defRPr/>
            </a:lvl1pPr>
          </a:lstStyle>
          <a:p>
            <a:pPr>
              <a:defRPr/>
            </a:pPr>
            <a:fld id="{A84C3372-C6DC-48D7-98C8-345819FCE0B4}" type="datetimeFigureOut">
              <a:rPr lang="en-US"/>
              <a:pPr>
                <a:defRPr/>
              </a:pPr>
              <a:t>4/14/2013</a:t>
            </a:fld>
            <a:endParaRPr lang="en-US"/>
          </a:p>
        </p:txBody>
      </p:sp>
      <p:sp>
        <p:nvSpPr>
          <p:cNvPr id="5" name="מציין מיקום של כותרת תחתונה 4"/>
          <p:cNvSpPr>
            <a:spLocks noGrp="1"/>
          </p:cNvSpPr>
          <p:nvPr>
            <p:ph type="ftr" sz="quarter" idx="11"/>
          </p:nvPr>
        </p:nvSpPr>
        <p:spPr/>
        <p:txBody>
          <a:bodyPr/>
          <a:lstStyle>
            <a:lvl1pPr>
              <a:defRPr/>
            </a:lvl1pPr>
          </a:lstStyle>
          <a:p>
            <a:pPr>
              <a:defRPr/>
            </a:pPr>
            <a:endParaRPr lang="en-US"/>
          </a:p>
        </p:txBody>
      </p:sp>
      <p:sp>
        <p:nvSpPr>
          <p:cNvPr id="6" name="מציין מיקום של מספר שקופית 5"/>
          <p:cNvSpPr>
            <a:spLocks noGrp="1"/>
          </p:cNvSpPr>
          <p:nvPr>
            <p:ph type="sldNum" sz="quarter" idx="12"/>
          </p:nvPr>
        </p:nvSpPr>
        <p:spPr/>
        <p:txBody>
          <a:bodyPr/>
          <a:lstStyle>
            <a:lvl1pPr>
              <a:defRPr/>
            </a:lvl1pPr>
          </a:lstStyle>
          <a:p>
            <a:pPr>
              <a:defRPr/>
            </a:pPr>
            <a:fld id="{8AD08679-1463-4822-B2AD-5F0922946826}" type="slidenum">
              <a:rPr lang="he-IL"/>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en-US"/>
          </a:p>
        </p:txBody>
      </p:sp>
      <p:sp>
        <p:nvSpPr>
          <p:cNvPr id="3" name="מציין מיקום תוכן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מציין מיקום תוכן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5" name="מציין מיקום של תאריך 3"/>
          <p:cNvSpPr>
            <a:spLocks noGrp="1"/>
          </p:cNvSpPr>
          <p:nvPr>
            <p:ph type="dt" sz="half" idx="10"/>
          </p:nvPr>
        </p:nvSpPr>
        <p:spPr/>
        <p:txBody>
          <a:bodyPr/>
          <a:lstStyle>
            <a:lvl1pPr>
              <a:defRPr/>
            </a:lvl1pPr>
          </a:lstStyle>
          <a:p>
            <a:pPr>
              <a:defRPr/>
            </a:pPr>
            <a:fld id="{68ADD4CA-CCDD-4297-BBD3-8F5A106FCC40}" type="datetimeFigureOut">
              <a:rPr lang="en-US"/>
              <a:pPr>
                <a:defRPr/>
              </a:pPr>
              <a:t>4/14/2013</a:t>
            </a:fld>
            <a:endParaRPr lang="en-US"/>
          </a:p>
        </p:txBody>
      </p:sp>
      <p:sp>
        <p:nvSpPr>
          <p:cNvPr id="6" name="מציין מיקום של כותרת תחתונה 4"/>
          <p:cNvSpPr>
            <a:spLocks noGrp="1"/>
          </p:cNvSpPr>
          <p:nvPr>
            <p:ph type="ftr" sz="quarter" idx="11"/>
          </p:nvPr>
        </p:nvSpPr>
        <p:spPr/>
        <p:txBody>
          <a:bodyPr/>
          <a:lstStyle>
            <a:lvl1pPr>
              <a:defRPr/>
            </a:lvl1pPr>
          </a:lstStyle>
          <a:p>
            <a:pPr>
              <a:defRPr/>
            </a:pPr>
            <a:endParaRPr lang="en-US"/>
          </a:p>
        </p:txBody>
      </p:sp>
      <p:sp>
        <p:nvSpPr>
          <p:cNvPr id="7" name="מציין מיקום של מספר שקופית 5"/>
          <p:cNvSpPr>
            <a:spLocks noGrp="1"/>
          </p:cNvSpPr>
          <p:nvPr>
            <p:ph type="sldNum" sz="quarter" idx="12"/>
          </p:nvPr>
        </p:nvSpPr>
        <p:spPr/>
        <p:txBody>
          <a:bodyPr/>
          <a:lstStyle>
            <a:lvl1pPr>
              <a:defRPr/>
            </a:lvl1pPr>
          </a:lstStyle>
          <a:p>
            <a:pPr>
              <a:defRPr/>
            </a:pPr>
            <a:fld id="{2FF9A28C-122A-4C48-811B-17DBE767769B}" type="slidenum">
              <a:rPr lang="he-IL"/>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lvl1pPr>
              <a:defRPr sz="3200">
                <a:cs typeface="+mn-cs"/>
              </a:defRPr>
            </a:lvl1pPr>
          </a:lstStyle>
          <a:p>
            <a:r>
              <a:rPr lang="he-IL" dirty="0" smtClean="0"/>
              <a:t>לחץ כדי לערוך סגנון כותרת של תבנית בסיס</a:t>
            </a:r>
            <a:endParaRPr lang="en-US" dirty="0"/>
          </a:p>
        </p:txBody>
      </p:sp>
      <p:sp>
        <p:nvSpPr>
          <p:cNvPr id="3" name="מציין מיקום של תאריך 3"/>
          <p:cNvSpPr>
            <a:spLocks noGrp="1"/>
          </p:cNvSpPr>
          <p:nvPr>
            <p:ph type="dt" sz="half" idx="10"/>
          </p:nvPr>
        </p:nvSpPr>
        <p:spPr/>
        <p:txBody>
          <a:bodyPr/>
          <a:lstStyle>
            <a:lvl1pPr>
              <a:defRPr/>
            </a:lvl1pPr>
          </a:lstStyle>
          <a:p>
            <a:pPr>
              <a:defRPr/>
            </a:pPr>
            <a:fld id="{4EC3DA7B-2884-48C1-9091-2A245E4F4281}" type="datetimeFigureOut">
              <a:rPr lang="en-US"/>
              <a:pPr>
                <a:defRPr/>
              </a:pPr>
              <a:t>4/14/2013</a:t>
            </a:fld>
            <a:endParaRPr lang="en-US"/>
          </a:p>
        </p:txBody>
      </p:sp>
      <p:sp>
        <p:nvSpPr>
          <p:cNvPr id="4" name="מציין מיקום של כותרת תחתונה 4"/>
          <p:cNvSpPr>
            <a:spLocks noGrp="1"/>
          </p:cNvSpPr>
          <p:nvPr>
            <p:ph type="ftr" sz="quarter" idx="11"/>
          </p:nvPr>
        </p:nvSpPr>
        <p:spPr/>
        <p:txBody>
          <a:bodyPr/>
          <a:lstStyle>
            <a:lvl1pPr>
              <a:defRPr/>
            </a:lvl1pPr>
          </a:lstStyle>
          <a:p>
            <a:pPr>
              <a:defRPr/>
            </a:pPr>
            <a:endParaRPr lang="en-US"/>
          </a:p>
        </p:txBody>
      </p:sp>
      <p:sp>
        <p:nvSpPr>
          <p:cNvPr id="5" name="מציין מיקום של מספר שקופית 5"/>
          <p:cNvSpPr>
            <a:spLocks noGrp="1"/>
          </p:cNvSpPr>
          <p:nvPr>
            <p:ph type="sldNum" sz="quarter" idx="12"/>
          </p:nvPr>
        </p:nvSpPr>
        <p:spPr/>
        <p:txBody>
          <a:bodyPr/>
          <a:lstStyle>
            <a:lvl1pPr>
              <a:defRPr/>
            </a:lvl1pPr>
          </a:lstStyle>
          <a:p>
            <a:pPr>
              <a:defRPr/>
            </a:pPr>
            <a:fld id="{63ACEB50-EB3A-46C6-ABDF-FB50ABD50459}" type="slidenum">
              <a:rPr lang="he-IL"/>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3"/>
          <p:cNvSpPr>
            <a:spLocks noGrp="1"/>
          </p:cNvSpPr>
          <p:nvPr>
            <p:ph type="dt" sz="half" idx="10"/>
          </p:nvPr>
        </p:nvSpPr>
        <p:spPr/>
        <p:txBody>
          <a:bodyPr/>
          <a:lstStyle>
            <a:lvl1pPr>
              <a:defRPr/>
            </a:lvl1pPr>
          </a:lstStyle>
          <a:p>
            <a:pPr>
              <a:defRPr/>
            </a:pPr>
            <a:fld id="{88E30E20-7253-4FAB-BA77-42156F258590}" type="datetimeFigureOut">
              <a:rPr lang="en-US"/>
              <a:pPr>
                <a:defRPr/>
              </a:pPr>
              <a:t>4/14/2013</a:t>
            </a:fld>
            <a:endParaRPr lang="en-US"/>
          </a:p>
        </p:txBody>
      </p:sp>
      <p:sp>
        <p:nvSpPr>
          <p:cNvPr id="3" name="מציין מיקום של כותרת תחתונה 4"/>
          <p:cNvSpPr>
            <a:spLocks noGrp="1"/>
          </p:cNvSpPr>
          <p:nvPr>
            <p:ph type="ftr" sz="quarter" idx="11"/>
          </p:nvPr>
        </p:nvSpPr>
        <p:spPr/>
        <p:txBody>
          <a:bodyPr/>
          <a:lstStyle>
            <a:lvl1pPr>
              <a:defRPr/>
            </a:lvl1pPr>
          </a:lstStyle>
          <a:p>
            <a:pPr>
              <a:defRPr/>
            </a:pPr>
            <a:endParaRPr lang="en-US"/>
          </a:p>
        </p:txBody>
      </p:sp>
      <p:sp>
        <p:nvSpPr>
          <p:cNvPr id="4" name="מציין מיקום של מספר שקופית 5"/>
          <p:cNvSpPr>
            <a:spLocks noGrp="1"/>
          </p:cNvSpPr>
          <p:nvPr>
            <p:ph type="sldNum" sz="quarter" idx="12"/>
          </p:nvPr>
        </p:nvSpPr>
        <p:spPr/>
        <p:txBody>
          <a:bodyPr/>
          <a:lstStyle>
            <a:lvl1pPr>
              <a:defRPr/>
            </a:lvl1pPr>
          </a:lstStyle>
          <a:p>
            <a:pPr>
              <a:defRPr/>
            </a:pPr>
            <a:fld id="{98F90D90-01CC-4C7A-A080-781B50C5E6C5}" type="slidenum">
              <a:rPr lang="he-IL"/>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01" y="273050"/>
            <a:ext cx="3008313" cy="1162050"/>
          </a:xfrm>
        </p:spPr>
        <p:txBody>
          <a:bodyPr anchor="b"/>
          <a:lstStyle>
            <a:lvl1pPr algn="l">
              <a:defRPr sz="2000" b="1"/>
            </a:lvl1pPr>
          </a:lstStyle>
          <a:p>
            <a:r>
              <a:rPr lang="he-IL" smtClean="0"/>
              <a:t>לחץ כדי לערוך סגנון כותרת של תבנית בסיס</a:t>
            </a:r>
            <a:endParaRPr lang="en-US"/>
          </a:p>
        </p:txBody>
      </p:sp>
      <p:sp>
        <p:nvSpPr>
          <p:cNvPr id="3" name="מציין מיקום תוכן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מציין מיקום טקסט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3"/>
          <p:cNvSpPr>
            <a:spLocks noGrp="1"/>
          </p:cNvSpPr>
          <p:nvPr>
            <p:ph type="dt" sz="half" idx="10"/>
          </p:nvPr>
        </p:nvSpPr>
        <p:spPr/>
        <p:txBody>
          <a:bodyPr/>
          <a:lstStyle>
            <a:lvl1pPr>
              <a:defRPr/>
            </a:lvl1pPr>
          </a:lstStyle>
          <a:p>
            <a:pPr>
              <a:defRPr/>
            </a:pPr>
            <a:fld id="{35B50C0C-5748-4232-9761-56FF07ACE469}" type="datetimeFigureOut">
              <a:rPr lang="en-US"/>
              <a:pPr>
                <a:defRPr/>
              </a:pPr>
              <a:t>4/14/2013</a:t>
            </a:fld>
            <a:endParaRPr lang="en-US"/>
          </a:p>
        </p:txBody>
      </p:sp>
      <p:sp>
        <p:nvSpPr>
          <p:cNvPr id="6" name="מציין מיקום של כותרת תחתונה 4"/>
          <p:cNvSpPr>
            <a:spLocks noGrp="1"/>
          </p:cNvSpPr>
          <p:nvPr>
            <p:ph type="ftr" sz="quarter" idx="11"/>
          </p:nvPr>
        </p:nvSpPr>
        <p:spPr/>
        <p:txBody>
          <a:bodyPr/>
          <a:lstStyle>
            <a:lvl1pPr>
              <a:defRPr/>
            </a:lvl1pPr>
          </a:lstStyle>
          <a:p>
            <a:pPr>
              <a:defRPr/>
            </a:pPr>
            <a:endParaRPr lang="en-US"/>
          </a:p>
        </p:txBody>
      </p:sp>
      <p:sp>
        <p:nvSpPr>
          <p:cNvPr id="7" name="מציין מיקום של מספר שקופית 5"/>
          <p:cNvSpPr>
            <a:spLocks noGrp="1"/>
          </p:cNvSpPr>
          <p:nvPr>
            <p:ph type="sldNum" sz="quarter" idx="12"/>
          </p:nvPr>
        </p:nvSpPr>
        <p:spPr/>
        <p:txBody>
          <a:bodyPr/>
          <a:lstStyle>
            <a:lvl1pPr>
              <a:defRPr/>
            </a:lvl1pPr>
          </a:lstStyle>
          <a:p>
            <a:pPr>
              <a:defRPr/>
            </a:pPr>
            <a:fld id="{51F919AF-1CC2-45F2-9148-C633FB44E849}" type="slidenum">
              <a:rPr lang="he-IL"/>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792288" y="4800601"/>
            <a:ext cx="5486400" cy="566738"/>
          </a:xfrm>
        </p:spPr>
        <p:txBody>
          <a:bodyPr anchor="b"/>
          <a:lstStyle>
            <a:lvl1pPr algn="l">
              <a:defRPr sz="2000" b="1"/>
            </a:lvl1pPr>
          </a:lstStyle>
          <a:p>
            <a:r>
              <a:rPr lang="he-IL" smtClean="0"/>
              <a:t>לחץ כדי לערוך סגנון כותרת של תבנית בסיס</a:t>
            </a:r>
            <a:endParaRPr lang="en-US"/>
          </a:p>
        </p:txBody>
      </p:sp>
      <p:sp>
        <p:nvSpPr>
          <p:cNvPr id="3" name="מציין מיקום של תמונה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מציין מיקום טקסט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3"/>
          <p:cNvSpPr>
            <a:spLocks noGrp="1"/>
          </p:cNvSpPr>
          <p:nvPr>
            <p:ph type="dt" sz="half" idx="10"/>
          </p:nvPr>
        </p:nvSpPr>
        <p:spPr/>
        <p:txBody>
          <a:bodyPr/>
          <a:lstStyle>
            <a:lvl1pPr>
              <a:defRPr/>
            </a:lvl1pPr>
          </a:lstStyle>
          <a:p>
            <a:pPr>
              <a:defRPr/>
            </a:pPr>
            <a:fld id="{49993462-88F2-4686-9A44-45FE33694E06}" type="datetimeFigureOut">
              <a:rPr lang="en-US"/>
              <a:pPr>
                <a:defRPr/>
              </a:pPr>
              <a:t>4/14/2013</a:t>
            </a:fld>
            <a:endParaRPr lang="en-US"/>
          </a:p>
        </p:txBody>
      </p:sp>
      <p:sp>
        <p:nvSpPr>
          <p:cNvPr id="6" name="מציין מיקום של כותרת תחתונה 4"/>
          <p:cNvSpPr>
            <a:spLocks noGrp="1"/>
          </p:cNvSpPr>
          <p:nvPr>
            <p:ph type="ftr" sz="quarter" idx="11"/>
          </p:nvPr>
        </p:nvSpPr>
        <p:spPr/>
        <p:txBody>
          <a:bodyPr/>
          <a:lstStyle>
            <a:lvl1pPr>
              <a:defRPr/>
            </a:lvl1pPr>
          </a:lstStyle>
          <a:p>
            <a:pPr>
              <a:defRPr/>
            </a:pPr>
            <a:endParaRPr lang="en-US"/>
          </a:p>
        </p:txBody>
      </p:sp>
      <p:sp>
        <p:nvSpPr>
          <p:cNvPr id="7" name="מציין מיקום של מספר שקופית 5"/>
          <p:cNvSpPr>
            <a:spLocks noGrp="1"/>
          </p:cNvSpPr>
          <p:nvPr>
            <p:ph type="sldNum" sz="quarter" idx="12"/>
          </p:nvPr>
        </p:nvSpPr>
        <p:spPr/>
        <p:txBody>
          <a:bodyPr/>
          <a:lstStyle>
            <a:lvl1pPr>
              <a:defRPr/>
            </a:lvl1pPr>
          </a:lstStyle>
          <a:p>
            <a:pPr>
              <a:defRPr/>
            </a:pPr>
            <a:fld id="{E78E97CB-17CF-48A2-9758-C948BB8EC4FF}" type="slidenum">
              <a:rPr lang="he-IL"/>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en-US"/>
          </a:p>
        </p:txBody>
      </p:sp>
      <p:sp>
        <p:nvSpPr>
          <p:cNvPr id="3" name="מציין מיקום של טקסט אנכי 2"/>
          <p:cNvSpPr>
            <a:spLocks noGrp="1"/>
          </p:cNvSpPr>
          <p:nvPr>
            <p:ph type="body" orient="vert" idx="1"/>
          </p:nvPr>
        </p:nvSpPr>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מציין מיקום של תאריך 3"/>
          <p:cNvSpPr>
            <a:spLocks noGrp="1"/>
          </p:cNvSpPr>
          <p:nvPr>
            <p:ph type="dt" sz="half" idx="10"/>
          </p:nvPr>
        </p:nvSpPr>
        <p:spPr/>
        <p:txBody>
          <a:bodyPr/>
          <a:lstStyle>
            <a:lvl1pPr>
              <a:defRPr/>
            </a:lvl1pPr>
          </a:lstStyle>
          <a:p>
            <a:pPr>
              <a:defRPr/>
            </a:pPr>
            <a:fld id="{0D22429A-3D1E-4801-90A5-5DB056D23E1E}" type="datetimeFigureOut">
              <a:rPr lang="en-US"/>
              <a:pPr>
                <a:defRPr/>
              </a:pPr>
              <a:t>4/14/2013</a:t>
            </a:fld>
            <a:endParaRPr lang="en-US"/>
          </a:p>
        </p:txBody>
      </p:sp>
      <p:sp>
        <p:nvSpPr>
          <p:cNvPr id="5" name="מציין מיקום של כותרת תחתונה 4"/>
          <p:cNvSpPr>
            <a:spLocks noGrp="1"/>
          </p:cNvSpPr>
          <p:nvPr>
            <p:ph type="ftr" sz="quarter" idx="11"/>
          </p:nvPr>
        </p:nvSpPr>
        <p:spPr/>
        <p:txBody>
          <a:bodyPr/>
          <a:lstStyle>
            <a:lvl1pPr>
              <a:defRPr/>
            </a:lvl1pPr>
          </a:lstStyle>
          <a:p>
            <a:pPr>
              <a:defRPr/>
            </a:pPr>
            <a:endParaRPr lang="en-US"/>
          </a:p>
        </p:txBody>
      </p:sp>
      <p:sp>
        <p:nvSpPr>
          <p:cNvPr id="6" name="מציין מיקום של מספר שקופית 5"/>
          <p:cNvSpPr>
            <a:spLocks noGrp="1"/>
          </p:cNvSpPr>
          <p:nvPr>
            <p:ph type="sldNum" sz="quarter" idx="12"/>
          </p:nvPr>
        </p:nvSpPr>
        <p:spPr/>
        <p:txBody>
          <a:bodyPr/>
          <a:lstStyle>
            <a:lvl1pPr>
              <a:defRPr/>
            </a:lvl1pPr>
          </a:lstStyle>
          <a:p>
            <a:pPr>
              <a:defRPr/>
            </a:pPr>
            <a:fld id="{3758FD19-2B22-4D78-ADF3-AB020C5D53A0}" type="slidenum">
              <a:rPr lang="he-IL"/>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274639"/>
            <a:ext cx="2057400" cy="5851525"/>
          </a:xfrm>
        </p:spPr>
        <p:txBody>
          <a:bodyPr vert="eaVert"/>
          <a:lstStyle/>
          <a:p>
            <a:r>
              <a:rPr lang="he-IL" smtClean="0"/>
              <a:t>לחץ כדי לערוך סגנון כותרת של תבנית בסיס</a:t>
            </a:r>
            <a:endParaRPr lang="en-US"/>
          </a:p>
        </p:txBody>
      </p:sp>
      <p:sp>
        <p:nvSpPr>
          <p:cNvPr id="3" name="מציין מיקום של טקסט אנכי 2"/>
          <p:cNvSpPr>
            <a:spLocks noGrp="1"/>
          </p:cNvSpPr>
          <p:nvPr>
            <p:ph type="body" orient="vert" idx="1"/>
          </p:nvPr>
        </p:nvSpPr>
        <p:spPr>
          <a:xfrm>
            <a:off x="457200" y="274639"/>
            <a:ext cx="6019800" cy="5851525"/>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מציין מיקום של תאריך 3"/>
          <p:cNvSpPr>
            <a:spLocks noGrp="1"/>
          </p:cNvSpPr>
          <p:nvPr>
            <p:ph type="dt" sz="half" idx="10"/>
          </p:nvPr>
        </p:nvSpPr>
        <p:spPr/>
        <p:txBody>
          <a:bodyPr/>
          <a:lstStyle>
            <a:lvl1pPr>
              <a:defRPr/>
            </a:lvl1pPr>
          </a:lstStyle>
          <a:p>
            <a:pPr>
              <a:defRPr/>
            </a:pPr>
            <a:fld id="{4EEA925C-3FA4-48C7-95F4-3AC80A56E1CE}" type="datetimeFigureOut">
              <a:rPr lang="en-US"/>
              <a:pPr>
                <a:defRPr/>
              </a:pPr>
              <a:t>4/14/2013</a:t>
            </a:fld>
            <a:endParaRPr lang="en-US"/>
          </a:p>
        </p:txBody>
      </p:sp>
      <p:sp>
        <p:nvSpPr>
          <p:cNvPr id="5" name="מציין מיקום של כותרת תחתונה 4"/>
          <p:cNvSpPr>
            <a:spLocks noGrp="1"/>
          </p:cNvSpPr>
          <p:nvPr>
            <p:ph type="ftr" sz="quarter" idx="11"/>
          </p:nvPr>
        </p:nvSpPr>
        <p:spPr/>
        <p:txBody>
          <a:bodyPr/>
          <a:lstStyle>
            <a:lvl1pPr>
              <a:defRPr/>
            </a:lvl1pPr>
          </a:lstStyle>
          <a:p>
            <a:pPr>
              <a:defRPr/>
            </a:pPr>
            <a:endParaRPr lang="en-US"/>
          </a:p>
        </p:txBody>
      </p:sp>
      <p:sp>
        <p:nvSpPr>
          <p:cNvPr id="6" name="מציין מיקום של מספר שקופית 5"/>
          <p:cNvSpPr>
            <a:spLocks noGrp="1"/>
          </p:cNvSpPr>
          <p:nvPr>
            <p:ph type="sldNum" sz="quarter" idx="12"/>
          </p:nvPr>
        </p:nvSpPr>
        <p:spPr/>
        <p:txBody>
          <a:bodyPr/>
          <a:lstStyle>
            <a:lvl1pPr>
              <a:defRPr/>
            </a:lvl1pPr>
          </a:lstStyle>
          <a:p>
            <a:pPr>
              <a:defRPr/>
            </a:pPr>
            <a:fld id="{C043E7D9-3AEF-4BA9-8C20-91D99C0A3015}" type="slidenum">
              <a:rPr lang="he-IL"/>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bl" preserve="1">
  <p:cSld name="כותרת וטבלה">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4638"/>
            <a:ext cx="8229600" cy="1143000"/>
          </a:xfrm>
        </p:spPr>
        <p:txBody>
          <a:bodyPr/>
          <a:lstStyle/>
          <a:p>
            <a:r>
              <a:rPr lang="en-US"/>
              <a:t>לחץ כדי לערוך סגנון כותרת של תבנית בסיס</a:t>
            </a:r>
            <a:endParaRPr lang="he-IL"/>
          </a:p>
        </p:txBody>
      </p:sp>
      <p:sp>
        <p:nvSpPr>
          <p:cNvPr id="3" name="מציין מיקום של טבלה 2"/>
          <p:cNvSpPr>
            <a:spLocks noGrp="1"/>
          </p:cNvSpPr>
          <p:nvPr>
            <p:ph type="tbl" idx="1"/>
          </p:nvPr>
        </p:nvSpPr>
        <p:spPr>
          <a:xfrm>
            <a:off x="457200" y="1600200"/>
            <a:ext cx="8229600" cy="4525963"/>
          </a:xfrm>
        </p:spPr>
        <p:txBody>
          <a:bodyPr/>
          <a:lstStyle/>
          <a:p>
            <a:pPr lvl="0"/>
            <a:endParaRPr lang="he-IL" noProof="0"/>
          </a:p>
        </p:txBody>
      </p:sp>
      <p:sp>
        <p:nvSpPr>
          <p:cNvPr id="4" name="מציין מיקום של תאריך 3"/>
          <p:cNvSpPr>
            <a:spLocks noGrp="1"/>
          </p:cNvSpPr>
          <p:nvPr>
            <p:ph type="dt" sz="half" idx="10"/>
          </p:nvPr>
        </p:nvSpPr>
        <p:spPr/>
        <p:txBody>
          <a:bodyPr/>
          <a:lstStyle>
            <a:lvl1pPr>
              <a:defRPr/>
            </a:lvl1pPr>
          </a:lstStyle>
          <a:p>
            <a:pPr>
              <a:defRPr/>
            </a:pPr>
            <a:fld id="{E8627EA5-225F-4552-945B-B5914E2B4C0C}" type="datetimeFigureOut">
              <a:rPr lang="en-US"/>
              <a:pPr>
                <a:defRPr/>
              </a:pPr>
              <a:t>4/14/2013</a:t>
            </a:fld>
            <a:endParaRPr lang="en-US"/>
          </a:p>
        </p:txBody>
      </p:sp>
      <p:sp>
        <p:nvSpPr>
          <p:cNvPr id="5" name="מציין מיקום של כותרת תחתונה 4"/>
          <p:cNvSpPr>
            <a:spLocks noGrp="1"/>
          </p:cNvSpPr>
          <p:nvPr>
            <p:ph type="ftr" sz="quarter" idx="11"/>
          </p:nvPr>
        </p:nvSpPr>
        <p:spPr/>
        <p:txBody>
          <a:bodyPr/>
          <a:lstStyle>
            <a:lvl1pPr>
              <a:defRPr/>
            </a:lvl1pPr>
          </a:lstStyle>
          <a:p>
            <a:pPr>
              <a:defRPr/>
            </a:pPr>
            <a:endParaRPr lang="en-US"/>
          </a:p>
        </p:txBody>
      </p:sp>
      <p:sp>
        <p:nvSpPr>
          <p:cNvPr id="6" name="מציין מיקום של מספר שקופית 5"/>
          <p:cNvSpPr>
            <a:spLocks noGrp="1"/>
          </p:cNvSpPr>
          <p:nvPr>
            <p:ph type="sldNum" sz="quarter" idx="12"/>
          </p:nvPr>
        </p:nvSpPr>
        <p:spPr/>
        <p:txBody>
          <a:bodyPr/>
          <a:lstStyle>
            <a:lvl1pPr>
              <a:defRPr/>
            </a:lvl1pPr>
          </a:lstStyle>
          <a:p>
            <a:pPr>
              <a:defRPr/>
            </a:pPr>
            <a:fld id="{B46C1884-FDD5-496A-BACB-F3F0BFCCD161}" type="slidenum">
              <a:rPr lang="he-IL"/>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1"/>
          <a:srcRect/>
          <a:stretch>
            <a:fillRect/>
          </a:stretch>
        </a:blipFill>
        <a:effectLst/>
      </p:bgPr>
    </p:bg>
    <p:spTree>
      <p:nvGrpSpPr>
        <p:cNvPr id="1" name=""/>
        <p:cNvGrpSpPr/>
        <p:nvPr/>
      </p:nvGrpSpPr>
      <p:grpSpPr>
        <a:xfrm>
          <a:off x="0" y="0"/>
          <a:ext cx="0" cy="0"/>
          <a:chOff x="0" y="0"/>
          <a:chExt cx="0" cy="0"/>
        </a:xfrm>
      </p:grpSpPr>
      <p:sp>
        <p:nvSpPr>
          <p:cNvPr id="1026" name="מציין מיקום של כותרת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he-IL" smtClean="0"/>
              <a:t>לחץ כדי לערוך סגנון כותרת של תבנית בסיס</a:t>
            </a:r>
            <a:endParaRPr lang="en-US" smtClean="0"/>
          </a:p>
        </p:txBody>
      </p:sp>
      <p:sp>
        <p:nvSpPr>
          <p:cNvPr id="1027" name="מציין מיקום טקסט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he-IL" smtClean="0"/>
              <a:t>לחץ כדי לערוך סגנונות טקסט של תבנית בסיס</a:t>
            </a:r>
            <a:endParaRPr lang="en-US" smtClean="0"/>
          </a:p>
          <a:p>
            <a:pPr lvl="1"/>
            <a:r>
              <a:rPr lang="he-IL" smtClean="0"/>
              <a:t>רמה שנייה</a:t>
            </a:r>
            <a:endParaRPr lang="en-US" smtClean="0"/>
          </a:p>
          <a:p>
            <a:pPr lvl="2"/>
            <a:r>
              <a:rPr lang="he-IL" smtClean="0"/>
              <a:t>רמה שלישית</a:t>
            </a:r>
            <a:endParaRPr lang="en-US" smtClean="0"/>
          </a:p>
          <a:p>
            <a:pPr lvl="3"/>
            <a:r>
              <a:rPr lang="he-IL" smtClean="0"/>
              <a:t>רמה רביעית</a:t>
            </a:r>
            <a:endParaRPr lang="en-US" smtClean="0"/>
          </a:p>
          <a:p>
            <a:pPr lvl="4"/>
            <a:r>
              <a:rPr lang="he-IL" smtClean="0"/>
              <a:t>רמה חמישית</a:t>
            </a:r>
            <a:endParaRPr lang="en-US" smtClean="0"/>
          </a:p>
        </p:txBody>
      </p:sp>
      <p:sp>
        <p:nvSpPr>
          <p:cNvPr id="7" name="מציין מיקום של תאריך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rtl="1" fontAlgn="auto">
              <a:spcBef>
                <a:spcPts val="0"/>
              </a:spcBef>
              <a:spcAft>
                <a:spcPts val="0"/>
              </a:spcAft>
              <a:defRPr sz="1200">
                <a:solidFill>
                  <a:prstClr val="black">
                    <a:tint val="75000"/>
                  </a:prstClr>
                </a:solidFill>
                <a:latin typeface="+mn-lt"/>
                <a:cs typeface="+mn-cs"/>
              </a:defRPr>
            </a:lvl1pPr>
          </a:lstStyle>
          <a:p>
            <a:pPr>
              <a:defRPr/>
            </a:pPr>
            <a:fld id="{09915AA4-7211-41FD-B849-3BF987810CAC}" type="datetimeFigureOut">
              <a:rPr lang="en-US"/>
              <a:pPr>
                <a:defRPr/>
              </a:pPr>
              <a:t>4/14/2013</a:t>
            </a:fld>
            <a:endParaRPr lang="en-US"/>
          </a:p>
        </p:txBody>
      </p:sp>
      <p:sp>
        <p:nvSpPr>
          <p:cNvPr id="8" name="מציין מיקום של כותרת תחתונה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rtl="1" fontAlgn="auto">
              <a:spcBef>
                <a:spcPts val="0"/>
              </a:spcBef>
              <a:spcAft>
                <a:spcPts val="0"/>
              </a:spcAft>
              <a:defRPr sz="1200">
                <a:solidFill>
                  <a:prstClr val="black">
                    <a:tint val="75000"/>
                  </a:prstClr>
                </a:solidFill>
                <a:latin typeface="+mn-lt"/>
                <a:cs typeface="+mn-cs"/>
              </a:defRPr>
            </a:lvl1pPr>
          </a:lstStyle>
          <a:p>
            <a:pPr>
              <a:defRPr/>
            </a:pPr>
            <a:endParaRPr lang="en-US"/>
          </a:p>
        </p:txBody>
      </p:sp>
      <p:sp>
        <p:nvSpPr>
          <p:cNvPr id="9" name="מציין מיקום של מספר שקופית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rtl="1">
              <a:defRPr sz="1200">
                <a:solidFill>
                  <a:srgbClr val="898989"/>
                </a:solidFill>
                <a:latin typeface="Calibri" pitchFamily="34" charset="0"/>
              </a:defRPr>
            </a:lvl1pPr>
          </a:lstStyle>
          <a:p>
            <a:pPr>
              <a:defRPr/>
            </a:pPr>
            <a:fld id="{FB2723EC-0A02-4B1A-96F4-6AF0AA311B37}" type="slidenum">
              <a:rPr lang="he-IL"/>
              <a:pPr>
                <a:defRPr/>
              </a:pPr>
              <a:t>‹#›</a:t>
            </a:fld>
            <a:endParaRPr lang="en-US"/>
          </a:p>
        </p:txBody>
      </p:sp>
    </p:spTree>
  </p:cSld>
  <p:clrMap bg1="lt1" tx1="dk1" bg2="lt2" tx2="dk2" accent1="accent1" accent2="accent2" accent3="accent3" accent4="accent4" accent5="accent5" accent6="accent6" hlink="hlink" folHlink="folHlink"/>
  <p:sldLayoutIdLst>
    <p:sldLayoutId id="2147483679" r:id="rId1"/>
    <p:sldLayoutId id="2147483678" r:id="rId2"/>
    <p:sldLayoutId id="2147483677" r:id="rId3"/>
    <p:sldLayoutId id="2147483676" r:id="rId4"/>
    <p:sldLayoutId id="2147483675" r:id="rId5"/>
    <p:sldLayoutId id="2147483674" r:id="rId6"/>
    <p:sldLayoutId id="2147483673" r:id="rId7"/>
    <p:sldLayoutId id="2147483672" r:id="rId8"/>
    <p:sldLayoutId id="2147483671" r:id="rId9"/>
  </p:sldLayoutIdLst>
  <p:txStyles>
    <p:titleStyle>
      <a:lvl1pPr algn="ctr" rtl="0" eaLnBrk="0" fontAlgn="base" hangingPunct="0">
        <a:spcBef>
          <a:spcPct val="0"/>
        </a:spcBef>
        <a:spcAft>
          <a:spcPct val="0"/>
        </a:spcAft>
        <a:defRPr sz="4400" kern="1200">
          <a:solidFill>
            <a:schemeClr val="tx1"/>
          </a:solidFill>
          <a:latin typeface="Arial" charset="0"/>
          <a:ea typeface="+mj-ea"/>
          <a:cs typeface="Arial" charset="0"/>
        </a:defRPr>
      </a:lvl1pPr>
      <a:lvl2pPr algn="ctr" rtl="0" eaLnBrk="0" fontAlgn="base" hangingPunct="0">
        <a:spcBef>
          <a:spcPct val="0"/>
        </a:spcBef>
        <a:spcAft>
          <a:spcPct val="0"/>
        </a:spcAft>
        <a:defRPr sz="4400">
          <a:solidFill>
            <a:schemeClr val="tx1"/>
          </a:solidFill>
          <a:latin typeface="Arial" charset="0"/>
          <a:cs typeface="Arial" charset="0"/>
        </a:defRPr>
      </a:lvl2pPr>
      <a:lvl3pPr algn="ctr" rtl="0" eaLnBrk="0" fontAlgn="base" hangingPunct="0">
        <a:spcBef>
          <a:spcPct val="0"/>
        </a:spcBef>
        <a:spcAft>
          <a:spcPct val="0"/>
        </a:spcAft>
        <a:defRPr sz="4400">
          <a:solidFill>
            <a:schemeClr val="tx1"/>
          </a:solidFill>
          <a:latin typeface="Arial" charset="0"/>
          <a:cs typeface="Arial" charset="0"/>
        </a:defRPr>
      </a:lvl3pPr>
      <a:lvl4pPr algn="ctr" rtl="0" eaLnBrk="0" fontAlgn="base" hangingPunct="0">
        <a:spcBef>
          <a:spcPct val="0"/>
        </a:spcBef>
        <a:spcAft>
          <a:spcPct val="0"/>
        </a:spcAft>
        <a:defRPr sz="4400">
          <a:solidFill>
            <a:schemeClr val="tx1"/>
          </a:solidFill>
          <a:latin typeface="Arial" charset="0"/>
          <a:cs typeface="Arial" charset="0"/>
        </a:defRPr>
      </a:lvl4pPr>
      <a:lvl5pPr algn="ctr" rtl="0" eaLnBrk="0" fontAlgn="base" hangingPunct="0">
        <a:spcBef>
          <a:spcPct val="0"/>
        </a:spcBef>
        <a:spcAft>
          <a:spcPct val="0"/>
        </a:spcAft>
        <a:defRPr sz="4400">
          <a:solidFill>
            <a:schemeClr val="tx1"/>
          </a:solidFill>
          <a:latin typeface="Arial" charset="0"/>
          <a:cs typeface="Arial" charset="0"/>
        </a:defRPr>
      </a:lvl5pPr>
      <a:lvl6pPr marL="457200" algn="ctr" rtl="0" fontAlgn="base">
        <a:spcBef>
          <a:spcPct val="0"/>
        </a:spcBef>
        <a:spcAft>
          <a:spcPct val="0"/>
        </a:spcAft>
        <a:defRPr sz="4400">
          <a:solidFill>
            <a:schemeClr val="tx1"/>
          </a:solidFill>
          <a:latin typeface="Calibri" pitchFamily="34" charset="0"/>
          <a:cs typeface="Times New Roman" pitchFamily="18" charset="0"/>
        </a:defRPr>
      </a:lvl6pPr>
      <a:lvl7pPr marL="914400" algn="ctr" rtl="0" fontAlgn="base">
        <a:spcBef>
          <a:spcPct val="0"/>
        </a:spcBef>
        <a:spcAft>
          <a:spcPct val="0"/>
        </a:spcAft>
        <a:defRPr sz="4400">
          <a:solidFill>
            <a:schemeClr val="tx1"/>
          </a:solidFill>
          <a:latin typeface="Calibri" pitchFamily="34" charset="0"/>
          <a:cs typeface="Times New Roman" pitchFamily="18" charset="0"/>
        </a:defRPr>
      </a:lvl7pPr>
      <a:lvl8pPr marL="1371600" algn="ctr" rtl="0" fontAlgn="base">
        <a:spcBef>
          <a:spcPct val="0"/>
        </a:spcBef>
        <a:spcAft>
          <a:spcPct val="0"/>
        </a:spcAft>
        <a:defRPr sz="4400">
          <a:solidFill>
            <a:schemeClr val="tx1"/>
          </a:solidFill>
          <a:latin typeface="Calibri" pitchFamily="34" charset="0"/>
          <a:cs typeface="Times New Roman" pitchFamily="18" charset="0"/>
        </a:defRPr>
      </a:lvl8pPr>
      <a:lvl9pPr marL="1828800" algn="ctr" rtl="0"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Arial" charset="0"/>
          <a:ea typeface="+mn-ea"/>
          <a:cs typeface="Arial" charset="0"/>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Arial" charset="0"/>
          <a:ea typeface="+mn-ea"/>
          <a:cs typeface="Arial" charset="0"/>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charset="0"/>
          <a:ea typeface="+mn-ea"/>
          <a:cs typeface="Arial" charset="0"/>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charset="0"/>
          <a:ea typeface="+mn-ea"/>
          <a:cs typeface="Arial" charset="0"/>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charset="0"/>
          <a:ea typeface="+mn-ea"/>
          <a:cs typeface="Arial"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Title 3"/>
          <p:cNvSpPr>
            <a:spLocks noGrp="1"/>
          </p:cNvSpPr>
          <p:nvPr>
            <p:ph type="title"/>
          </p:nvPr>
        </p:nvSpPr>
        <p:spPr>
          <a:xfrm>
            <a:off x="179388" y="549275"/>
            <a:ext cx="8785225" cy="2303463"/>
          </a:xfrm>
        </p:spPr>
        <p:txBody>
          <a:bodyPr/>
          <a:lstStyle/>
          <a:p>
            <a:pPr>
              <a:lnSpc>
                <a:spcPct val="200000"/>
              </a:lnSpc>
            </a:pPr>
            <a:r>
              <a:rPr lang="en-US" sz="3600" b="1" smtClean="0">
                <a:cs typeface="Arial" charset="0"/>
              </a:rPr>
              <a:t>EBP </a:t>
            </a:r>
            <a:br>
              <a:rPr lang="en-US" sz="3600" b="1" smtClean="0">
                <a:cs typeface="Arial" charset="0"/>
              </a:rPr>
            </a:br>
            <a:r>
              <a:rPr lang="he-IL" sz="3600" b="1" smtClean="0">
                <a:cs typeface="Arial" charset="0"/>
              </a:rPr>
              <a:t>במחלקת נוער סגורה</a:t>
            </a:r>
            <a:br>
              <a:rPr lang="he-IL" sz="3600" b="1" smtClean="0">
                <a:cs typeface="Arial" charset="0"/>
              </a:rPr>
            </a:br>
            <a:endParaRPr lang="he-IL" sz="3600" b="1" smtClean="0">
              <a:cs typeface="Arial" charset="0"/>
            </a:endParaRPr>
          </a:p>
        </p:txBody>
      </p:sp>
      <p:sp>
        <p:nvSpPr>
          <p:cNvPr id="12290" name="TextBox 5"/>
          <p:cNvSpPr txBox="1">
            <a:spLocks noChangeArrowheads="1"/>
          </p:cNvSpPr>
          <p:nvPr/>
        </p:nvSpPr>
        <p:spPr bwMode="auto">
          <a:xfrm>
            <a:off x="250825" y="3071813"/>
            <a:ext cx="8642350" cy="2376487"/>
          </a:xfrm>
          <a:prstGeom prst="rect">
            <a:avLst/>
          </a:prstGeom>
          <a:noFill/>
          <a:ln w="9525">
            <a:noFill/>
            <a:miter lim="800000"/>
            <a:headEnd/>
            <a:tailEnd/>
          </a:ln>
        </p:spPr>
        <p:txBody>
          <a:bodyPr>
            <a:spAutoFit/>
          </a:bodyPr>
          <a:lstStyle/>
          <a:p>
            <a:pPr>
              <a:lnSpc>
                <a:spcPct val="150000"/>
              </a:lnSpc>
              <a:buFontTx/>
              <a:buChar char="•"/>
            </a:pPr>
            <a:r>
              <a:rPr lang="he-IL" sz="2800"/>
              <a:t> </a:t>
            </a:r>
            <a:r>
              <a:rPr lang="he-IL" sz="2400"/>
              <a:t>לייבוביץ ואדים</a:t>
            </a:r>
            <a:r>
              <a:rPr lang="en-US" sz="2400"/>
              <a:t>RN, M.P.A: </a:t>
            </a:r>
            <a:r>
              <a:rPr lang="he-IL" sz="2400"/>
              <a:t>,סגן מנהלת הסיעוד, ב"ח גהה</a:t>
            </a:r>
          </a:p>
          <a:p>
            <a:pPr>
              <a:lnSpc>
                <a:spcPct val="150000"/>
              </a:lnSpc>
              <a:buFontTx/>
              <a:buChar char="•"/>
            </a:pPr>
            <a:r>
              <a:rPr lang="he-IL" sz="2400"/>
              <a:t>וישניבצקי סרגיי: </a:t>
            </a:r>
            <a:r>
              <a:rPr lang="en-US" sz="2400"/>
              <a:t>RN, B.A </a:t>
            </a:r>
            <a:r>
              <a:rPr lang="he-IL" sz="2400"/>
              <a:t>, מדריך קליני במחלקת נוער, ב"ח גהה</a:t>
            </a:r>
          </a:p>
          <a:p>
            <a:pPr>
              <a:lnSpc>
                <a:spcPct val="150000"/>
              </a:lnSpc>
              <a:buFontTx/>
              <a:buChar char="•"/>
            </a:pPr>
            <a:r>
              <a:rPr lang="he-IL" sz="2400"/>
              <a:t>קשוע ואסים: </a:t>
            </a:r>
            <a:r>
              <a:rPr lang="en-US" sz="2400"/>
              <a:t>RN, M.A </a:t>
            </a:r>
            <a:r>
              <a:rPr lang="he-IL" sz="2400"/>
              <a:t>, ס.אחות אחראית במחלקת נוער, ב"ח גהה</a:t>
            </a:r>
          </a:p>
          <a:p>
            <a:pPr>
              <a:lnSpc>
                <a:spcPct val="150000"/>
              </a:lnSpc>
            </a:pPr>
            <a:endParaRPr lang="he-IL" sz="240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p:cNvSpPr>
          <p:nvPr>
            <p:ph type="title" idx="4294967295"/>
          </p:nvPr>
        </p:nvSpPr>
        <p:spPr/>
        <p:txBody>
          <a:bodyPr/>
          <a:lstStyle/>
          <a:p>
            <a:r>
              <a:rPr lang="he-IL" sz="2800" smtClean="0"/>
              <a:t>חוות דעת מומחים</a:t>
            </a:r>
            <a:endParaRPr lang="en-US" sz="2800" smtClean="0"/>
          </a:p>
        </p:txBody>
      </p:sp>
      <p:sp>
        <p:nvSpPr>
          <p:cNvPr id="25602" name="Rectangle 7"/>
          <p:cNvSpPr>
            <a:spLocks noGrp="1"/>
          </p:cNvSpPr>
          <p:nvPr>
            <p:ph type="body" idx="4294967295"/>
          </p:nvPr>
        </p:nvSpPr>
        <p:spPr>
          <a:xfrm>
            <a:off x="457200" y="1268413"/>
            <a:ext cx="8229600" cy="4857750"/>
          </a:xfrm>
        </p:spPr>
        <p:txBody>
          <a:bodyPr/>
          <a:lstStyle/>
          <a:p>
            <a:pPr algn="r" rtl="1">
              <a:buFontTx/>
              <a:buChar char="•"/>
            </a:pPr>
            <a:r>
              <a:rPr lang="he-IL" sz="2000" smtClean="0">
                <a:latin typeface="Calibri" pitchFamily="34" charset="0"/>
              </a:rPr>
              <a:t>מרסל מיטרני, אחות אחראית מחלקת נוער, בית חולים גהה: </a:t>
            </a:r>
          </a:p>
          <a:p>
            <a:pPr algn="r" rtl="1">
              <a:buFontTx/>
              <a:buNone/>
            </a:pPr>
            <a:r>
              <a:rPr lang="he-IL" sz="2000" smtClean="0">
                <a:latin typeface="Calibri" pitchFamily="34" charset="0"/>
              </a:rPr>
              <a:t>   " ראשית אני שמחה שישנה מודעות כללית בבית החולים שלנו בנושא השמנת יתר שיכולה להביא לתסמונת מטבולית. בעבר נעשו קבוצות למטופלים ולמשפחות במחלקת נוער שהביאו למודעות גדולה יותר בקרב המטופלים והמשפחות בנושא תזונה נכונה, וכן נעשו בעקבות כך שינויים קולינריים במחלקה בהמלצת הדיאטנית אשר מלווים אותנו עד היום. מניסיוני ישנו קושי למתבגרים לשמירה על דיאטה ותזונה נכונה, אך כאשר נעשתה עבודה עם המשפחה היו תוצאות טובות יותר שהביאו לרצון לעשות שינוי. </a:t>
            </a:r>
          </a:p>
          <a:p>
            <a:pPr algn="r" rtl="1">
              <a:buFontTx/>
              <a:buChar char="•"/>
            </a:pPr>
            <a:r>
              <a:rPr lang="he-IL" sz="2000" smtClean="0">
                <a:latin typeface="Calibri" pitchFamily="34" charset="0"/>
              </a:rPr>
              <a:t>דר לואיזה בולוביק מנהלת מחלקת נוער, בית חולים גהה: </a:t>
            </a:r>
          </a:p>
          <a:p>
            <a:pPr algn="r" rtl="1">
              <a:buFontTx/>
              <a:buNone/>
            </a:pPr>
            <a:r>
              <a:rPr lang="he-IL" sz="2000" smtClean="0">
                <a:latin typeface="Calibri" pitchFamily="34" charset="0"/>
              </a:rPr>
              <a:t>   "זה נושא חשוב בהחלט, נושא התזונה ואכילה בריאה הינם מהחשובים בעיניי, נושא שדורש התייחסות מעמיקה ויסודית, לדעתי גישה טיפולית זו כן יכולה לקדם את הנושא ולהביא לתוצאות יעילות, כידוע לכם במחלקה אנו עדים לתופעת העלייה במשקל בקרב חלק מהמטופלים שנוטלים תרופות פסיכיאטריות שונות, שילובם בקבוצה ומתן הדרכה רלוונטית יכולים להביאם למודעות בנושא תזונה נכונה ,לעצור או להפחית את העלייה במשקל."  </a:t>
            </a:r>
          </a:p>
          <a:p>
            <a:pPr algn="r" rtl="1">
              <a:lnSpc>
                <a:spcPct val="80000"/>
              </a:lnSpc>
              <a:buFontTx/>
              <a:buChar char="•"/>
            </a:pPr>
            <a:endParaRPr lang="he-IL" sz="2000" smtClean="0">
              <a:latin typeface="Calibri" pitchFamily="34" charset="0"/>
            </a:endParaRPr>
          </a:p>
          <a:p>
            <a:pPr algn="r" rtl="1">
              <a:lnSpc>
                <a:spcPct val="80000"/>
              </a:lnSpc>
              <a:buFontTx/>
              <a:buChar char="•"/>
            </a:pPr>
            <a:endParaRPr lang="en-US" sz="2000" smtClean="0">
              <a:latin typeface="Calibri" pitchFamily="34" charset="0"/>
            </a:endParaRPr>
          </a:p>
        </p:txBody>
      </p:sp>
      <p:sp>
        <p:nvSpPr>
          <p:cNvPr id="25603" name="Rectangle 2"/>
          <p:cNvSpPr txBox="1">
            <a:spLocks/>
          </p:cNvSpPr>
          <p:nvPr/>
        </p:nvSpPr>
        <p:spPr bwMode="auto">
          <a:xfrm>
            <a:off x="1187450" y="1341438"/>
            <a:ext cx="7488238" cy="4464050"/>
          </a:xfrm>
          <a:prstGeom prst="rect">
            <a:avLst/>
          </a:prstGeom>
          <a:noFill/>
          <a:ln w="9525">
            <a:noFill/>
            <a:miter lim="800000"/>
            <a:headEnd/>
            <a:tailEnd/>
          </a:ln>
        </p:spPr>
        <p:txBody>
          <a:bodyPr anchor="ctr"/>
          <a:lstStyle/>
          <a:p>
            <a:pPr algn="ctr" rtl="0" eaLnBrk="0" hangingPunct="0"/>
            <a:endParaRPr lang="en-US" sz="2000">
              <a:latin typeface="Calibri"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p:txBody>
          <a:bodyPr/>
          <a:lstStyle/>
          <a:p>
            <a:r>
              <a:rPr lang="he-IL" sz="3200" smtClean="0"/>
              <a:t>חוות דעת מומחים</a:t>
            </a:r>
            <a:br>
              <a:rPr lang="he-IL" sz="3200" smtClean="0"/>
            </a:br>
            <a:r>
              <a:rPr lang="he-IL" sz="3200" smtClean="0"/>
              <a:t>(המשך)</a:t>
            </a:r>
            <a:endParaRPr lang="en-US" sz="3200" smtClean="0"/>
          </a:p>
        </p:txBody>
      </p:sp>
      <p:sp>
        <p:nvSpPr>
          <p:cNvPr id="31747" name="Rectangle 3"/>
          <p:cNvSpPr>
            <a:spLocks noGrp="1"/>
          </p:cNvSpPr>
          <p:nvPr>
            <p:ph type="body" idx="1"/>
          </p:nvPr>
        </p:nvSpPr>
        <p:spPr>
          <a:xfrm>
            <a:off x="468313" y="2060575"/>
            <a:ext cx="8229600" cy="3844925"/>
          </a:xfrm>
        </p:spPr>
        <p:txBody>
          <a:bodyPr/>
          <a:lstStyle/>
          <a:p>
            <a:pPr algn="r" rtl="1">
              <a:lnSpc>
                <a:spcPct val="120000"/>
              </a:lnSpc>
            </a:pPr>
            <a:r>
              <a:rPr lang="he-IL" sz="2000" smtClean="0">
                <a:latin typeface="Calibri" pitchFamily="34" charset="0"/>
              </a:rPr>
              <a:t>ליטל רובינזון, דיאטנית קלינית, העובדת במחלקת נוער בבית חולים גהה: </a:t>
            </a:r>
          </a:p>
          <a:p>
            <a:pPr algn="r" rtl="1">
              <a:lnSpc>
                <a:spcPct val="120000"/>
              </a:lnSpc>
              <a:buFont typeface="Arial" charset="0"/>
              <a:buNone/>
            </a:pPr>
            <a:r>
              <a:rPr lang="he-IL" sz="2000" smtClean="0">
                <a:latin typeface="Calibri" pitchFamily="34" charset="0"/>
              </a:rPr>
              <a:t>    " אני שמחה שאתם מעלים את נושא התזונה,נושא חשוב ורלוונטי לכל תחומי החיים,  בעיניי מהלך זה יכול להביא לשיפור ניכר במצבם הגופני של המטופלים שישתתפו בקבוצה, אשמח להשתתף בקבוצה מסוג זה, אני שוב מברכת ומחזקת את ההתפתחות בכיוון טיפולי זה"</a:t>
            </a:r>
            <a:endParaRPr lang="en-US" sz="2000" smtClean="0">
              <a:latin typeface="Calibri"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p:cNvSpPr>
          <p:nvPr>
            <p:ph type="title" idx="4294967295"/>
          </p:nvPr>
        </p:nvSpPr>
        <p:spPr/>
        <p:txBody>
          <a:bodyPr/>
          <a:lstStyle/>
          <a:p>
            <a:r>
              <a:rPr lang="he-IL" sz="3600" smtClean="0"/>
              <a:t>מסקנות</a:t>
            </a:r>
            <a:endParaRPr lang="en-US" sz="3600" smtClean="0"/>
          </a:p>
        </p:txBody>
      </p:sp>
      <p:sp>
        <p:nvSpPr>
          <p:cNvPr id="26626" name="Rectangle 3"/>
          <p:cNvSpPr>
            <a:spLocks noGrp="1"/>
          </p:cNvSpPr>
          <p:nvPr>
            <p:ph type="body" idx="4294967295"/>
          </p:nvPr>
        </p:nvSpPr>
        <p:spPr>
          <a:xfrm>
            <a:off x="468313" y="981075"/>
            <a:ext cx="8229600" cy="5257800"/>
          </a:xfrm>
        </p:spPr>
        <p:txBody>
          <a:bodyPr/>
          <a:lstStyle/>
          <a:p>
            <a:pPr marL="990600" lvl="1" indent="-533400" algn="r">
              <a:buFontTx/>
              <a:buNone/>
            </a:pPr>
            <a:endParaRPr lang="he-IL" sz="2000" smtClean="0">
              <a:latin typeface="Calibri" pitchFamily="34" charset="0"/>
            </a:endParaRPr>
          </a:p>
          <a:p>
            <a:pPr marL="990600" lvl="1" indent="-533400" algn="r" rtl="1">
              <a:lnSpc>
                <a:spcPct val="120000"/>
              </a:lnSpc>
              <a:buFontTx/>
              <a:buChar char="•"/>
            </a:pPr>
            <a:r>
              <a:rPr lang="he-IL" sz="1600" smtClean="0">
                <a:latin typeface="Calibri" pitchFamily="34" charset="0"/>
              </a:rPr>
              <a:t>נושא התזונה בקרב חולים פסיכיאטרים הינו חשוב ונבדק במספר מחקרים בכלל, ובקרב חולים הנוטלים תרופות אנטי-פסיכוטיות בפרט</a:t>
            </a:r>
            <a:endParaRPr lang="en-US" sz="1600" smtClean="0">
              <a:latin typeface="Calibri" pitchFamily="34" charset="0"/>
            </a:endParaRPr>
          </a:p>
          <a:p>
            <a:pPr marL="990600" lvl="1" indent="-533400" algn="r" rtl="1">
              <a:lnSpc>
                <a:spcPct val="120000"/>
              </a:lnSpc>
              <a:buFontTx/>
              <a:buChar char="•"/>
            </a:pPr>
            <a:endParaRPr lang="he-IL" sz="1600" smtClean="0">
              <a:latin typeface="Calibri" pitchFamily="34" charset="0"/>
            </a:endParaRPr>
          </a:p>
          <a:p>
            <a:pPr marL="990600" lvl="1" indent="-533400" algn="r" rtl="1">
              <a:lnSpc>
                <a:spcPct val="120000"/>
              </a:lnSpc>
              <a:buFontTx/>
              <a:buChar char="•"/>
            </a:pPr>
            <a:r>
              <a:rPr lang="he-IL" sz="1600" smtClean="0">
                <a:latin typeface="Calibri" pitchFamily="34" charset="0"/>
              </a:rPr>
              <a:t>התערבות תזונתית מובנית וממוקדת הינה הכרחית לשם שמירה על בריאות תקינה לשם מניעת עליה במשקל .</a:t>
            </a:r>
          </a:p>
          <a:p>
            <a:pPr marL="990600" lvl="1" indent="-533400" algn="r" rtl="1">
              <a:lnSpc>
                <a:spcPct val="120000"/>
              </a:lnSpc>
              <a:buFontTx/>
              <a:buChar char="•"/>
            </a:pPr>
            <a:endParaRPr lang="he-IL" sz="1600" smtClean="0">
              <a:latin typeface="Calibri" pitchFamily="34" charset="0"/>
            </a:endParaRPr>
          </a:p>
          <a:p>
            <a:pPr marL="990600" lvl="1" indent="-533400" algn="r" rtl="1">
              <a:lnSpc>
                <a:spcPct val="120000"/>
              </a:lnSpc>
              <a:buFontTx/>
              <a:buChar char="•"/>
            </a:pPr>
            <a:r>
              <a:rPr lang="he-IL" sz="1600" smtClean="0">
                <a:latin typeface="Calibri" pitchFamily="34" charset="0"/>
              </a:rPr>
              <a:t>אומנם שמרבית העבודות שנסקרו בחנו את האוכלוסיה הבוגרת וממצאיהם תומכים בהשערה שלנו, ניתן להשליך ולהסיק שממצאים אלה גם רלוונטיים לאוכולוסיית המתבגרים, ממצא שחוזק בחוות הדעת שהשגנו מהמומחים שלנו.</a:t>
            </a:r>
            <a:endParaRPr lang="en-US" sz="1600" smtClean="0">
              <a:latin typeface="Calibri" pitchFamily="34" charset="0"/>
            </a:endParaRPr>
          </a:p>
          <a:p>
            <a:pPr marL="990600" lvl="1" indent="-533400" algn="r" rtl="1">
              <a:lnSpc>
                <a:spcPct val="120000"/>
              </a:lnSpc>
              <a:buFontTx/>
              <a:buChar char="•"/>
            </a:pPr>
            <a:endParaRPr lang="he-IL" sz="1600" smtClean="0">
              <a:latin typeface="Calibri" pitchFamily="34" charset="0"/>
            </a:endParaRPr>
          </a:p>
          <a:p>
            <a:pPr marL="990600" lvl="1" indent="-533400" algn="r" rtl="1">
              <a:lnSpc>
                <a:spcPct val="120000"/>
              </a:lnSpc>
              <a:buFontTx/>
              <a:buChar char="•"/>
            </a:pPr>
            <a:r>
              <a:rPr lang="he-IL" sz="1600" smtClean="0">
                <a:latin typeface="Calibri" pitchFamily="34" charset="0"/>
              </a:rPr>
              <a:t>הנושא הנבדק הינו נושא חשוב ורלוונטי ,שכדאי לאמצו במחלקת נוער בגהה.</a:t>
            </a:r>
          </a:p>
          <a:p>
            <a:pPr marL="990600" lvl="1" indent="-533400" algn="r" rtl="1">
              <a:lnSpc>
                <a:spcPct val="120000"/>
              </a:lnSpc>
              <a:buFontTx/>
              <a:buChar char="•"/>
            </a:pPr>
            <a:endParaRPr lang="he-IL" sz="1600" smtClean="0">
              <a:latin typeface="Calibri" pitchFamily="34" charset="0"/>
            </a:endParaRPr>
          </a:p>
          <a:p>
            <a:pPr marL="990600" lvl="1" indent="-533400" algn="r" rtl="1">
              <a:lnSpc>
                <a:spcPct val="120000"/>
              </a:lnSpc>
              <a:buFontTx/>
              <a:buChar char="•"/>
            </a:pPr>
            <a:r>
              <a:rPr lang="he-IL" sz="1600" smtClean="0">
                <a:latin typeface="Calibri" pitchFamily="34" charset="0"/>
              </a:rPr>
              <a:t>בדיקת מחקרים הקשורים לנושא הדגימה שהתערבות פסיכו-חינוכית\הדרכה קבוצתית מובנית  בנושא התזונה תרמה לירידה ניכרת בערכי </a:t>
            </a:r>
            <a:r>
              <a:rPr lang="en-US" sz="1600" smtClean="0">
                <a:latin typeface="Calibri" pitchFamily="34" charset="0"/>
              </a:rPr>
              <a:t>BMI</a:t>
            </a:r>
            <a:r>
              <a:rPr lang="he-IL" sz="1600" smtClean="0">
                <a:latin typeface="Calibri" pitchFamily="34" charset="0"/>
              </a:rPr>
              <a:t> של המשתתפים ובפרמטרים מטבולים נוספים ,בהשוואה לקבוצת ביקורת.</a:t>
            </a:r>
          </a:p>
          <a:p>
            <a:pPr marL="990600" lvl="1" indent="-533400" algn="r" rtl="1">
              <a:buFontTx/>
              <a:buChar char="-"/>
            </a:pPr>
            <a:endParaRPr lang="he-IL" sz="1600" smtClean="0">
              <a:latin typeface="Calibri" pitchFamily="34" charset="0"/>
            </a:endParaRPr>
          </a:p>
          <a:p>
            <a:pPr marL="990600" lvl="1" indent="-533400" algn="r">
              <a:buFontTx/>
              <a:buChar char="-"/>
            </a:pPr>
            <a:endParaRPr lang="en-US" sz="2000" smtClean="0">
              <a:latin typeface="Calibri"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p:cNvSpPr>
          <p:nvPr>
            <p:ph type="title" idx="4294967295"/>
          </p:nvPr>
        </p:nvSpPr>
        <p:spPr>
          <a:xfrm>
            <a:off x="684213" y="549275"/>
            <a:ext cx="7772400" cy="433388"/>
          </a:xfrm>
        </p:spPr>
        <p:txBody>
          <a:bodyPr/>
          <a:lstStyle/>
          <a:p>
            <a:r>
              <a:rPr lang="he-IL" sz="3200" smtClean="0"/>
              <a:t>ההמלצות לעשייה</a:t>
            </a:r>
            <a:endParaRPr lang="en-US" sz="3200" smtClean="0"/>
          </a:p>
        </p:txBody>
      </p:sp>
      <p:sp>
        <p:nvSpPr>
          <p:cNvPr id="28674" name="Rectangle 3"/>
          <p:cNvSpPr>
            <a:spLocks noGrp="1"/>
          </p:cNvSpPr>
          <p:nvPr>
            <p:ph type="subTitle" idx="4294967295"/>
          </p:nvPr>
        </p:nvSpPr>
        <p:spPr>
          <a:xfrm>
            <a:off x="539750" y="1268413"/>
            <a:ext cx="8424863" cy="4946650"/>
          </a:xfrm>
        </p:spPr>
        <p:txBody>
          <a:bodyPr/>
          <a:lstStyle/>
          <a:p>
            <a:pPr lvl="2" algn="r">
              <a:buFont typeface="Arial" charset="0"/>
              <a:buNone/>
            </a:pPr>
            <a:endParaRPr lang="he-IL" sz="1200" smtClean="0">
              <a:latin typeface="Calibri" pitchFamily="34" charset="0"/>
            </a:endParaRPr>
          </a:p>
          <a:p>
            <a:pPr lvl="2" algn="r" rtl="1">
              <a:buFont typeface="Arial" charset="0"/>
              <a:buNone/>
            </a:pPr>
            <a:endParaRPr lang="he-IL" sz="1200" smtClean="0">
              <a:latin typeface="Calibri" pitchFamily="34" charset="0"/>
            </a:endParaRPr>
          </a:p>
          <a:p>
            <a:pPr lvl="2" algn="r" rtl="1">
              <a:buFont typeface="Arial" charset="0"/>
              <a:buNone/>
            </a:pPr>
            <a:endParaRPr lang="he-IL" sz="1600" smtClean="0">
              <a:latin typeface="Calibri" pitchFamily="34" charset="0"/>
            </a:endParaRPr>
          </a:p>
          <a:p>
            <a:pPr lvl="2" algn="r" rtl="1">
              <a:lnSpc>
                <a:spcPct val="120000"/>
              </a:lnSpc>
              <a:buFontTx/>
              <a:buChar char="•"/>
            </a:pPr>
            <a:r>
              <a:rPr lang="he-IL" smtClean="0">
                <a:latin typeface="Calibri" pitchFamily="34" charset="0"/>
              </a:rPr>
              <a:t>לבנות פעילות קבוצתית הדרכתית למניעת עלייה בערכי </a:t>
            </a:r>
            <a:r>
              <a:rPr lang="en-US" smtClean="0">
                <a:latin typeface="Calibri" pitchFamily="34" charset="0"/>
              </a:rPr>
              <a:t>BMI</a:t>
            </a:r>
            <a:r>
              <a:rPr lang="he-IL" smtClean="0">
                <a:latin typeface="Calibri" pitchFamily="34" charset="0"/>
              </a:rPr>
              <a:t> בקרב קבוצת סיכון במחלקת נוער בבית חולים גהה</a:t>
            </a:r>
          </a:p>
          <a:p>
            <a:pPr lvl="2" algn="r" rtl="1">
              <a:lnSpc>
                <a:spcPct val="120000"/>
              </a:lnSpc>
              <a:buFontTx/>
              <a:buChar char="•"/>
            </a:pPr>
            <a:endParaRPr lang="he-IL" smtClean="0">
              <a:latin typeface="Calibri" pitchFamily="34" charset="0"/>
            </a:endParaRPr>
          </a:p>
          <a:p>
            <a:pPr lvl="2" algn="r" rtl="1">
              <a:lnSpc>
                <a:spcPct val="120000"/>
              </a:lnSpc>
              <a:buFontTx/>
              <a:buChar char="•"/>
            </a:pPr>
            <a:r>
              <a:rPr lang="he-IL" smtClean="0">
                <a:latin typeface="Calibri" pitchFamily="34" charset="0"/>
              </a:rPr>
              <a:t>לערוך מחקר לבחינת השפעתה של פעילות קבוצתית הדרכתית במחלקת נוער על מניעת עליה בערכי</a:t>
            </a:r>
            <a:r>
              <a:rPr lang="en-US" smtClean="0">
                <a:latin typeface="Calibri" pitchFamily="34" charset="0"/>
              </a:rPr>
              <a:t> </a:t>
            </a:r>
            <a:r>
              <a:rPr lang="he-IL" smtClean="0">
                <a:latin typeface="Calibri" pitchFamily="34" charset="0"/>
              </a:rPr>
              <a:t> </a:t>
            </a:r>
            <a:r>
              <a:rPr lang="en-US" smtClean="0">
                <a:latin typeface="Calibri" pitchFamily="34" charset="0"/>
              </a:rPr>
              <a:t>BMI</a:t>
            </a:r>
            <a:endParaRPr lang="he-IL" smtClean="0">
              <a:latin typeface="Calibri"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p:cNvSpPr>
          <p:nvPr>
            <p:ph type="title" idx="4294967295"/>
          </p:nvPr>
        </p:nvSpPr>
        <p:spPr>
          <a:xfrm>
            <a:off x="2411413" y="333375"/>
            <a:ext cx="5616575" cy="1143000"/>
          </a:xfrm>
        </p:spPr>
        <p:txBody>
          <a:bodyPr/>
          <a:lstStyle/>
          <a:p>
            <a:pPr algn="r"/>
            <a:r>
              <a:rPr lang="he-IL" sz="3600" smtClean="0"/>
              <a:t>מדדים להערכת תהליך היישום</a:t>
            </a:r>
            <a:endParaRPr lang="en-US" sz="3600" smtClean="0"/>
          </a:p>
        </p:txBody>
      </p:sp>
      <p:sp>
        <p:nvSpPr>
          <p:cNvPr id="30722" name="Rectangle 3"/>
          <p:cNvSpPr>
            <a:spLocks noGrp="1"/>
          </p:cNvSpPr>
          <p:nvPr>
            <p:ph type="body" idx="4294967295"/>
          </p:nvPr>
        </p:nvSpPr>
        <p:spPr>
          <a:xfrm>
            <a:off x="395288" y="1628775"/>
            <a:ext cx="8229600" cy="4525963"/>
          </a:xfrm>
        </p:spPr>
        <p:txBody>
          <a:bodyPr/>
          <a:lstStyle/>
          <a:p>
            <a:pPr algn="r" rtl="1">
              <a:buFontTx/>
              <a:buChar char="•"/>
            </a:pPr>
            <a:r>
              <a:rPr lang="he-IL" smtClean="0">
                <a:latin typeface="Calibri" pitchFamily="34" charset="0"/>
              </a:rPr>
              <a:t>שינוי בערכי</a:t>
            </a:r>
            <a:r>
              <a:rPr lang="en-US" smtClean="0">
                <a:latin typeface="Calibri" pitchFamily="34" charset="0"/>
              </a:rPr>
              <a:t> </a:t>
            </a:r>
            <a:r>
              <a:rPr lang="he-IL" smtClean="0">
                <a:latin typeface="Calibri" pitchFamily="34" charset="0"/>
              </a:rPr>
              <a:t> </a:t>
            </a:r>
            <a:r>
              <a:rPr lang="en-US" smtClean="0">
                <a:latin typeface="Calibri" pitchFamily="34" charset="0"/>
              </a:rPr>
              <a:t>BMI</a:t>
            </a:r>
            <a:r>
              <a:rPr lang="he-IL" smtClean="0">
                <a:latin typeface="Calibri" pitchFamily="34" charset="0"/>
              </a:rPr>
              <a:t> בקבוצת מחקר ביחס לקבוצת ביקורת</a:t>
            </a:r>
            <a:endParaRPr lang="en-US" smtClean="0">
              <a:latin typeface="Calibri" pitchFamily="34" charset="0"/>
            </a:endParaRPr>
          </a:p>
          <a:p>
            <a:pPr algn="r" rtl="1">
              <a:buFontTx/>
              <a:buChar char="•"/>
            </a:pPr>
            <a:r>
              <a:rPr lang="he-IL" smtClean="0">
                <a:latin typeface="Calibri" pitchFamily="34" charset="0"/>
              </a:rPr>
              <a:t>שינוי בערכי גלוקוז ו- </a:t>
            </a:r>
            <a:r>
              <a:rPr lang="en-US" smtClean="0">
                <a:latin typeface="Calibri" pitchFamily="34" charset="0"/>
              </a:rPr>
              <a:t>HbA1C</a:t>
            </a:r>
            <a:r>
              <a:rPr lang="he-IL" smtClean="0">
                <a:latin typeface="Calibri" pitchFamily="34" charset="0"/>
              </a:rPr>
              <a:t> בקבוצת המחקר ביחס לקבוצת ביקורת</a:t>
            </a:r>
          </a:p>
          <a:p>
            <a:pPr algn="r" rtl="1">
              <a:buFontTx/>
              <a:buChar char="•"/>
            </a:pPr>
            <a:r>
              <a:rPr lang="he-IL" smtClean="0">
                <a:latin typeface="Calibri" pitchFamily="34" charset="0"/>
              </a:rPr>
              <a:t>שינוי בערכי משקל והיקף מותן בקבוצת מחקר </a:t>
            </a:r>
          </a:p>
          <a:p>
            <a:pPr algn="r" rtl="1">
              <a:buFontTx/>
              <a:buChar char="•"/>
            </a:pPr>
            <a:r>
              <a:rPr lang="he-IL" smtClean="0">
                <a:latin typeface="Calibri" pitchFamily="34" charset="0"/>
              </a:rPr>
              <a:t>ביחס  לקבוצת ביקורת</a:t>
            </a:r>
          </a:p>
          <a:p>
            <a:pPr algn="r" rtl="1">
              <a:buFontTx/>
              <a:buChar char="•"/>
            </a:pPr>
            <a:r>
              <a:rPr lang="he-IL" smtClean="0">
                <a:latin typeface="Calibri" pitchFamily="34" charset="0"/>
              </a:rPr>
              <a:t>שינוי בידע בנושא תזונה בתום ההתערבות  </a:t>
            </a:r>
          </a:p>
          <a:p>
            <a:pPr algn="r" rtl="1">
              <a:buFontTx/>
              <a:buNone/>
            </a:pPr>
            <a:r>
              <a:rPr lang="he-IL" smtClean="0">
                <a:latin typeface="Calibri" pitchFamily="34" charset="0"/>
              </a:rPr>
              <a:t>   הקבוצתית</a:t>
            </a:r>
            <a:endParaRPr lang="en-US" smtClean="0">
              <a:latin typeface="Calibri"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ext Box 4"/>
          <p:cNvSpPr txBox="1">
            <a:spLocks noChangeArrowheads="1"/>
          </p:cNvSpPr>
          <p:nvPr/>
        </p:nvSpPr>
        <p:spPr bwMode="auto">
          <a:xfrm>
            <a:off x="755650" y="549275"/>
            <a:ext cx="7004050" cy="369888"/>
          </a:xfrm>
          <a:prstGeom prst="rect">
            <a:avLst/>
          </a:prstGeom>
          <a:noFill/>
          <a:ln w="9525">
            <a:noFill/>
            <a:miter lim="800000"/>
            <a:headEnd/>
            <a:tailEnd/>
          </a:ln>
        </p:spPr>
        <p:txBody>
          <a:bodyPr>
            <a:spAutoFit/>
          </a:bodyPr>
          <a:lstStyle/>
          <a:p>
            <a:endParaRPr lang="he-IL"/>
          </a:p>
        </p:txBody>
      </p:sp>
      <p:sp>
        <p:nvSpPr>
          <p:cNvPr id="14338" name="TextBox 4"/>
          <p:cNvSpPr txBox="1">
            <a:spLocks noChangeArrowheads="1"/>
          </p:cNvSpPr>
          <p:nvPr/>
        </p:nvSpPr>
        <p:spPr bwMode="auto">
          <a:xfrm>
            <a:off x="7235825" y="836613"/>
            <a:ext cx="1439863" cy="369887"/>
          </a:xfrm>
          <a:prstGeom prst="rect">
            <a:avLst/>
          </a:prstGeom>
          <a:noFill/>
          <a:ln w="9525">
            <a:noFill/>
            <a:miter lim="800000"/>
            <a:headEnd/>
            <a:tailEnd/>
          </a:ln>
        </p:spPr>
        <p:txBody>
          <a:bodyPr>
            <a:spAutoFit/>
          </a:bodyPr>
          <a:lstStyle/>
          <a:p>
            <a:endParaRPr lang="he-IL"/>
          </a:p>
        </p:txBody>
      </p:sp>
      <p:sp>
        <p:nvSpPr>
          <p:cNvPr id="14339" name="TextBox 5"/>
          <p:cNvSpPr txBox="1">
            <a:spLocks noChangeArrowheads="1"/>
          </p:cNvSpPr>
          <p:nvPr/>
        </p:nvSpPr>
        <p:spPr bwMode="auto">
          <a:xfrm>
            <a:off x="971550" y="1052513"/>
            <a:ext cx="7848600" cy="3943350"/>
          </a:xfrm>
          <a:prstGeom prst="rect">
            <a:avLst/>
          </a:prstGeom>
          <a:noFill/>
          <a:ln w="9525">
            <a:noFill/>
            <a:miter lim="800000"/>
            <a:headEnd/>
            <a:tailEnd/>
          </a:ln>
        </p:spPr>
        <p:txBody>
          <a:bodyPr>
            <a:spAutoFit/>
          </a:bodyPr>
          <a:lstStyle/>
          <a:p>
            <a:r>
              <a:rPr lang="he-IL" sz="3600"/>
              <a:t>רציונל</a:t>
            </a:r>
          </a:p>
          <a:p>
            <a:pPr>
              <a:lnSpc>
                <a:spcPct val="120000"/>
              </a:lnSpc>
            </a:pPr>
            <a:r>
              <a:rPr lang="he-IL"/>
              <a:t>במחלקות פסיכיאטריות בכלל ובמחלקתנו בפרט נהוג לטפל בנער/ה באופן כוללני, טיפול זה כולל בין היתר מתן תרופות פסיכיאטריות שלהן מספר השפעות על המערכות הגוף, לרבות תופעות לוואי. חלק מתופעות לוואי של הטיפולים התרופתיים עשויים להגביר את התיאבון בקרב המטופלים. דבר המביא לעליה במשקל, אשר משפיעה באופן ישיר על הבריאות הגופנית של המטופל שמתבטאת בתסמונת מטבולית, סכרת ופגיעה בדימוי הגוף. המדיניות המחלקתית לטיפול בסוגיה זו הינה שיתוף דיאטנית קלינית בטיפול, במקרים שמשקל הגוף עולה ל(</a:t>
            </a:r>
            <a:r>
              <a:rPr lang="en-US"/>
              <a:t>BMI</a:t>
            </a:r>
            <a:r>
              <a:rPr lang="he-IL"/>
              <a:t>&gt;26) במטופלים הנוטלים טיפולים תרופתיים ייחודיים. במסגרת הקורס הנוכחי ברצוננו לערוך בדיקה- האם הדרכה רציפה ומובנית בקרב המטופלים מתבגרים אודות תזונה נכונה ושמירת משקל גוף תקין תביא  לעצירת העלייה במשקל, שמירה על מבנה גוף תקין  ומניעת התפתחותה של תסמונת מטבולית.</a:t>
            </a:r>
            <a:endParaRPr lang="he-IL" sz="360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p:cNvSpPr>
          <p:nvPr>
            <p:ph type="title" idx="4294967295"/>
          </p:nvPr>
        </p:nvSpPr>
        <p:spPr>
          <a:xfrm>
            <a:off x="323850" y="765175"/>
            <a:ext cx="8207375" cy="4810125"/>
          </a:xfrm>
        </p:spPr>
        <p:txBody>
          <a:bodyPr/>
          <a:lstStyle/>
          <a:p>
            <a:pPr algn="r" rtl="1">
              <a:lnSpc>
                <a:spcPct val="120000"/>
              </a:lnSpc>
            </a:pPr>
            <a:r>
              <a:rPr lang="he-IL" sz="3600" smtClean="0">
                <a:latin typeface="Tahoma" pitchFamily="34" charset="0"/>
              </a:rPr>
              <a:t>             שאלה קלינית בפורמט </a:t>
            </a:r>
            <a:r>
              <a:rPr lang="en-US" sz="3600" smtClean="0">
                <a:latin typeface="Tahoma" pitchFamily="34" charset="0"/>
              </a:rPr>
              <a:t/>
            </a:r>
            <a:br>
              <a:rPr lang="en-US" sz="3600" smtClean="0">
                <a:latin typeface="Tahoma" pitchFamily="34" charset="0"/>
              </a:rPr>
            </a:br>
            <a:r>
              <a:rPr lang="en-US" sz="3600" smtClean="0">
                <a:latin typeface="Tahoma" pitchFamily="34" charset="0"/>
                <a:cs typeface="Times New Roman" pitchFamily="18" charset="0"/>
              </a:rPr>
              <a:t>PICO                     </a:t>
            </a:r>
            <a:r>
              <a:rPr lang="he-IL" sz="3600" smtClean="0">
                <a:latin typeface="Tahoma" pitchFamily="34" charset="0"/>
                <a:cs typeface="Times New Roman" pitchFamily="18" charset="0"/>
              </a:rPr>
              <a:t/>
            </a:r>
            <a:br>
              <a:rPr lang="he-IL" sz="3600" smtClean="0">
                <a:latin typeface="Tahoma" pitchFamily="34" charset="0"/>
                <a:cs typeface="Times New Roman" pitchFamily="18" charset="0"/>
              </a:rPr>
            </a:br>
            <a:r>
              <a:rPr lang="he-IL" sz="3600" smtClean="0">
                <a:latin typeface="Tahoma" pitchFamily="34" charset="0"/>
                <a:cs typeface="Times New Roman" pitchFamily="18" charset="0"/>
              </a:rPr>
              <a:t/>
            </a:r>
            <a:br>
              <a:rPr lang="he-IL" sz="3600" smtClean="0">
                <a:latin typeface="Tahoma" pitchFamily="34" charset="0"/>
                <a:cs typeface="Times New Roman" pitchFamily="18" charset="0"/>
              </a:rPr>
            </a:br>
            <a:r>
              <a:rPr lang="he-IL" sz="2400" smtClean="0"/>
              <a:t>בקרב מאושפזים במחלקת נוער פסיכיאטרית סגורה הנוטלים תרופות מגבירות תאבון, כיצד תשפיע הדרכה קבוצתית רציפה ומובנית של הצוות הסיעודי אודות תזונה נכונה ושמירה על משקל הגוף לעומת התערבות פרטנית לא מובנית  על שינויים בערכי </a:t>
            </a:r>
            <a:r>
              <a:rPr lang="en-US" sz="2400" smtClean="0"/>
              <a:t>BMI </a:t>
            </a:r>
            <a:r>
              <a:rPr lang="he-IL" sz="2400" smtClean="0"/>
              <a:t> לאורך האשפוז</a:t>
            </a:r>
            <a:br>
              <a:rPr lang="he-IL" sz="2400" smtClean="0"/>
            </a:br>
            <a:endParaRPr lang="en-US" smtClean="0"/>
          </a:p>
        </p:txBody>
      </p:sp>
      <p:sp>
        <p:nvSpPr>
          <p:cNvPr id="16386" name="Text Box 5"/>
          <p:cNvSpPr txBox="1">
            <a:spLocks noChangeArrowheads="1"/>
          </p:cNvSpPr>
          <p:nvPr/>
        </p:nvSpPr>
        <p:spPr bwMode="auto">
          <a:xfrm>
            <a:off x="395288" y="1844675"/>
            <a:ext cx="8424862" cy="369888"/>
          </a:xfrm>
          <a:prstGeom prst="rect">
            <a:avLst/>
          </a:prstGeom>
          <a:noFill/>
          <a:ln w="9525">
            <a:noFill/>
            <a:miter lim="800000"/>
            <a:headEnd/>
            <a:tailEnd/>
          </a:ln>
        </p:spPr>
        <p:txBody>
          <a:bodyPr>
            <a:spAutoFit/>
          </a:bodyPr>
          <a:lstStyle/>
          <a:p>
            <a:endParaRPr lang="he-IL"/>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p:cNvSpPr>
          <p:nvPr>
            <p:ph type="title" idx="4294967295"/>
          </p:nvPr>
        </p:nvSpPr>
        <p:spPr>
          <a:xfrm>
            <a:off x="539750" y="1773238"/>
            <a:ext cx="8229600" cy="3240087"/>
          </a:xfrm>
        </p:spPr>
        <p:txBody>
          <a:bodyPr/>
          <a:lstStyle/>
          <a:p>
            <a:pPr rtl="1">
              <a:lnSpc>
                <a:spcPct val="180000"/>
              </a:lnSpc>
            </a:pPr>
            <a:r>
              <a:rPr lang="he-IL" sz="4000" smtClean="0">
                <a:latin typeface="Tahoma" pitchFamily="34" charset="0"/>
              </a:rPr>
              <a:t>מילות מפתח ומאגרי מידע</a:t>
            </a:r>
            <a:br>
              <a:rPr lang="he-IL" sz="4000" smtClean="0">
                <a:latin typeface="Tahoma" pitchFamily="34" charset="0"/>
              </a:rPr>
            </a:br>
            <a:r>
              <a:rPr lang="en-US" sz="1600" smtClean="0">
                <a:latin typeface="Bookman Old Style" pitchFamily="18" charset="0"/>
                <a:cs typeface="Times New Roman" pitchFamily="18" charset="0"/>
              </a:rPr>
              <a:t>Adolescents, inpatients, adolescent psychiatric closed ward, medicines increases weight, appetite nutrition, higher BMI, weight, normal weight ,structured group training, nursing staff, proper nutrition, keeping body's weight dietician, a high BMI, unstructured training, unstructured individualized intervention, normal weight consultation</a:t>
            </a:r>
            <a:endParaRPr lang="en-US" sz="1600" smtClean="0">
              <a:latin typeface="Bookman Old Style"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idx="4294967295"/>
          </p:nvPr>
        </p:nvSpPr>
        <p:spPr/>
        <p:txBody>
          <a:bodyPr/>
          <a:lstStyle/>
          <a:p>
            <a:r>
              <a:rPr lang="he-IL" sz="2800" smtClean="0">
                <a:latin typeface="Calibri" pitchFamily="34" charset="0"/>
                <a:cs typeface="Times New Roman" pitchFamily="18" charset="0"/>
              </a:rPr>
              <a:t>טבלת הערכה מסכמת</a:t>
            </a:r>
            <a:endParaRPr lang="en-US" sz="2800" smtClean="0">
              <a:latin typeface="Calibri" pitchFamily="34" charset="0"/>
              <a:cs typeface="Times New Roman" pitchFamily="18" charset="0"/>
            </a:endParaRPr>
          </a:p>
        </p:txBody>
      </p:sp>
      <p:graphicFrame>
        <p:nvGraphicFramePr>
          <p:cNvPr id="19505" name="Group 49"/>
          <p:cNvGraphicFramePr>
            <a:graphicFrameLocks noGrp="1"/>
          </p:cNvGraphicFramePr>
          <p:nvPr>
            <p:ph idx="4294967295"/>
          </p:nvPr>
        </p:nvGraphicFramePr>
        <p:xfrm>
          <a:off x="395288" y="1557338"/>
          <a:ext cx="8640762" cy="4103687"/>
        </p:xfrm>
        <a:graphic>
          <a:graphicData uri="http://schemas.openxmlformats.org/drawingml/2006/table">
            <a:tbl>
              <a:tblPr rtl="1"/>
              <a:tblGrid>
                <a:gridCol w="960437"/>
                <a:gridCol w="960438"/>
                <a:gridCol w="958850"/>
                <a:gridCol w="960437"/>
                <a:gridCol w="960438"/>
                <a:gridCol w="960437"/>
                <a:gridCol w="958850"/>
                <a:gridCol w="960438"/>
                <a:gridCol w="960437"/>
              </a:tblGrid>
              <a:tr h="1316038">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he-IL" sz="1600" b="0" i="0" u="none" strike="noStrike" cap="none" normalizeH="0" baseline="0" smtClean="0">
                          <a:ln>
                            <a:noFill/>
                          </a:ln>
                          <a:solidFill>
                            <a:schemeClr val="tx1"/>
                          </a:solidFill>
                          <a:effectLst/>
                          <a:latin typeface="Calibri" pitchFamily="34" charset="0"/>
                          <a:cs typeface="David" pitchFamily="2" charset="-79"/>
                        </a:rPr>
                        <a:t>מחבר ושנת פרסום</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he-IL" sz="1600" b="0" i="0" u="none" strike="noStrike" cap="none" normalizeH="0" baseline="0" smtClean="0">
                          <a:ln>
                            <a:noFill/>
                          </a:ln>
                          <a:solidFill>
                            <a:schemeClr val="tx1"/>
                          </a:solidFill>
                          <a:effectLst/>
                          <a:latin typeface="Calibri" pitchFamily="34" charset="0"/>
                          <a:cs typeface="David" pitchFamily="2" charset="-79"/>
                        </a:rPr>
                        <a:t>כתב עת</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he-IL" sz="1600" b="0" i="0" u="none" strike="noStrike" cap="none" normalizeH="0" baseline="0" smtClean="0">
                          <a:ln>
                            <a:noFill/>
                          </a:ln>
                          <a:solidFill>
                            <a:schemeClr val="tx1"/>
                          </a:solidFill>
                          <a:effectLst/>
                          <a:latin typeface="Calibri" pitchFamily="34" charset="0"/>
                          <a:cs typeface="David" pitchFamily="2" charset="-79"/>
                        </a:rPr>
                        <a:t>שיטת מחקר ורמת היררכיה</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he-IL" sz="1600" b="0" i="0" u="none" strike="noStrike" cap="none" normalizeH="0" baseline="0" smtClean="0">
                          <a:ln>
                            <a:noFill/>
                          </a:ln>
                          <a:solidFill>
                            <a:schemeClr val="tx1"/>
                          </a:solidFill>
                          <a:effectLst/>
                          <a:latin typeface="Calibri" pitchFamily="34" charset="0"/>
                          <a:cs typeface="David" pitchFamily="2" charset="-79"/>
                        </a:rPr>
                        <a:t>אוכלוסיה</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he-IL" sz="1600" b="0" i="0" u="none" strike="noStrike" cap="none" normalizeH="0" baseline="0" smtClean="0">
                          <a:ln>
                            <a:noFill/>
                          </a:ln>
                          <a:solidFill>
                            <a:schemeClr val="tx1"/>
                          </a:solidFill>
                          <a:effectLst/>
                          <a:latin typeface="Calibri" pitchFamily="34" charset="0"/>
                          <a:cs typeface="David" pitchFamily="2" charset="-79"/>
                        </a:rPr>
                        <a:t>משתנים עיקריים</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he-IL" sz="1600" b="0" i="0" u="none" strike="noStrike" cap="none" normalizeH="0" baseline="0" smtClean="0">
                          <a:ln>
                            <a:noFill/>
                          </a:ln>
                          <a:solidFill>
                            <a:schemeClr val="tx1"/>
                          </a:solidFill>
                          <a:effectLst/>
                          <a:latin typeface="Calibri" pitchFamily="34" charset="0"/>
                          <a:cs typeface="David" pitchFamily="2" charset="-79"/>
                        </a:rPr>
                        <a:t>כלים ומדדים</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he-IL" sz="1600" b="0" i="0" u="none" strike="noStrike" cap="none" normalizeH="0" baseline="0" smtClean="0">
                          <a:ln>
                            <a:noFill/>
                          </a:ln>
                          <a:solidFill>
                            <a:schemeClr val="tx1"/>
                          </a:solidFill>
                          <a:effectLst/>
                          <a:latin typeface="Calibri" pitchFamily="34" charset="0"/>
                          <a:cs typeface="David" pitchFamily="2" charset="-79"/>
                        </a:rPr>
                        <a:t>ניתוח סטטיסטי</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he-IL" sz="1600" b="0" i="0" u="none" strike="noStrike" cap="none" normalizeH="0" baseline="0" smtClean="0">
                          <a:ln>
                            <a:noFill/>
                          </a:ln>
                          <a:solidFill>
                            <a:schemeClr val="tx1"/>
                          </a:solidFill>
                          <a:effectLst/>
                          <a:latin typeface="Calibri" pitchFamily="34" charset="0"/>
                          <a:cs typeface="David" pitchFamily="2" charset="-79"/>
                        </a:rPr>
                        <a:t>ממצאים</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he-IL" sz="1600" b="0" i="0" u="none" strike="noStrike" cap="none" normalizeH="0" baseline="0" smtClean="0">
                          <a:ln>
                            <a:noFill/>
                          </a:ln>
                          <a:solidFill>
                            <a:schemeClr val="tx1"/>
                          </a:solidFill>
                          <a:effectLst/>
                          <a:latin typeface="Calibri" pitchFamily="34" charset="0"/>
                          <a:cs typeface="David" pitchFamily="2" charset="-79"/>
                        </a:rPr>
                        <a:t>רלוונטיות</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87650">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200" b="0" i="0" u="none" strike="noStrike" cap="none" normalizeH="0" baseline="0" smtClean="0">
                          <a:ln>
                            <a:noFill/>
                          </a:ln>
                          <a:solidFill>
                            <a:schemeClr val="tx1"/>
                          </a:solidFill>
                          <a:effectLst/>
                          <a:latin typeface="Arial" charset="0"/>
                          <a:cs typeface="David" pitchFamily="2" charset="-79"/>
                        </a:rPr>
                        <a:t>Faulkner et al(2010)</a:t>
                      </a:r>
                      <a:r>
                        <a:rPr kumimoji="0" lang="en-US" sz="2800" b="0" i="0" u="none" strike="noStrike" cap="none" normalizeH="0" baseline="0" smtClean="0">
                          <a:ln>
                            <a:noFill/>
                          </a:ln>
                          <a:solidFill>
                            <a:schemeClr val="tx1"/>
                          </a:solidFill>
                          <a:effectLst/>
                          <a:latin typeface="Arial" charset="0"/>
                          <a:cs typeface="Arial" charset="0"/>
                        </a:rPr>
                        <a:t> </a:t>
                      </a:r>
                      <a:endParaRPr kumimoji="0" lang="he-IL" sz="28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000" b="0" i="0" u="none" strike="noStrike" cap="none" normalizeH="0" baseline="0" smtClean="0">
                          <a:ln>
                            <a:noFill/>
                          </a:ln>
                          <a:solidFill>
                            <a:schemeClr val="tx1"/>
                          </a:solidFill>
                          <a:effectLst/>
                          <a:latin typeface="Arial" charset="0"/>
                          <a:cs typeface="Arial" charset="0"/>
                        </a:rPr>
                        <a:t>The cochrane collaboration</a:t>
                      </a:r>
                      <a:endParaRPr kumimoji="0" lang="he-IL" sz="10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he-IL" sz="1200" b="0" i="0" u="none" strike="noStrike" cap="none" normalizeH="0" baseline="0" smtClean="0">
                          <a:ln>
                            <a:noFill/>
                          </a:ln>
                          <a:solidFill>
                            <a:schemeClr val="tx1"/>
                          </a:solidFill>
                          <a:effectLst/>
                          <a:latin typeface="Arial" charset="0"/>
                          <a:cs typeface="David" pitchFamily="2" charset="-79"/>
                        </a:rPr>
                        <a:t>מטה אנליזה</a:t>
                      </a:r>
                    </a:p>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he-IL" sz="1200" b="0" i="0" u="none" strike="noStrike" cap="none" normalizeH="0" baseline="0" smtClean="0">
                          <a:ln>
                            <a:noFill/>
                          </a:ln>
                          <a:solidFill>
                            <a:schemeClr val="tx1"/>
                          </a:solidFill>
                          <a:effectLst/>
                          <a:latin typeface="Arial" charset="0"/>
                          <a:cs typeface="David" pitchFamily="2" charset="-79"/>
                        </a:rPr>
                        <a:t>רמה1</a:t>
                      </a:r>
                      <a:r>
                        <a:rPr kumimoji="0" lang="en-US" sz="2800" b="0" i="0" u="none" strike="noStrike" cap="none" normalizeH="0" baseline="0" smtClean="0">
                          <a:ln>
                            <a:noFill/>
                          </a:ln>
                          <a:solidFill>
                            <a:schemeClr val="tx1"/>
                          </a:solidFill>
                          <a:effectLst/>
                          <a:latin typeface="Arial" charset="0"/>
                          <a:cs typeface="Arial" charset="0"/>
                        </a:rPr>
                        <a:t> </a:t>
                      </a:r>
                      <a:endParaRPr kumimoji="0" lang="he-IL"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he-IL" sz="1200" b="0" i="0" u="none" strike="noStrike" cap="none" normalizeH="0" baseline="0" smtClean="0">
                          <a:ln>
                            <a:noFill/>
                          </a:ln>
                          <a:solidFill>
                            <a:schemeClr val="tx1"/>
                          </a:solidFill>
                          <a:effectLst/>
                          <a:latin typeface="Calibri" pitchFamily="34" charset="0"/>
                          <a:cs typeface="David" pitchFamily="2" charset="-79"/>
                        </a:rPr>
                        <a:t>כ 320 חולי סכיזופרניה</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0" lang="he-IL" sz="1200" b="0" i="0" u="none" strike="noStrike" cap="none" normalizeH="0" baseline="0" smtClean="0">
                          <a:ln>
                            <a:noFill/>
                          </a:ln>
                          <a:solidFill>
                            <a:schemeClr val="tx1"/>
                          </a:solidFill>
                          <a:effectLst/>
                          <a:latin typeface="Arial" charset="0"/>
                          <a:cs typeface="David" pitchFamily="2" charset="-79"/>
                        </a:rPr>
                        <a:t>*הפעלת קבוצת הדרכה אודות תזונה נכונה</a:t>
                      </a:r>
                    </a:p>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0" lang="he-IL" sz="1200" b="0" i="0" u="none" strike="noStrike" cap="none" normalizeH="0" baseline="0" smtClean="0">
                          <a:ln>
                            <a:noFill/>
                          </a:ln>
                          <a:solidFill>
                            <a:schemeClr val="tx1"/>
                          </a:solidFill>
                          <a:effectLst/>
                          <a:latin typeface="Arial" charset="0"/>
                          <a:cs typeface="David" pitchFamily="2" charset="-79"/>
                        </a:rPr>
                        <a:t>*מניעת עליה במשקל</a:t>
                      </a:r>
                      <a:endParaRPr kumimoji="0" lang="he-IL"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0" lang="he-IL" sz="1200" b="0" i="0" u="none" strike="noStrike" cap="none" normalizeH="0" baseline="0" smtClean="0">
                          <a:ln>
                            <a:noFill/>
                          </a:ln>
                          <a:solidFill>
                            <a:schemeClr val="tx1"/>
                          </a:solidFill>
                          <a:effectLst/>
                          <a:latin typeface="Arial" charset="0"/>
                          <a:cs typeface="David" pitchFamily="2" charset="-79"/>
                        </a:rPr>
                        <a:t>תיעוד מפגשים קבוצתיים בעת עליה במשקל במקביל לשקילת חולים</a:t>
                      </a:r>
                    </a:p>
                    <a:p>
                      <a:pPr marL="0" marR="0" lvl="0" indent="0" algn="r" defTabSz="914400" rtl="0" eaLnBrk="0" fontAlgn="base" latinLnBrk="0" hangingPunct="0">
                        <a:lnSpc>
                          <a:spcPct val="100000"/>
                        </a:lnSpc>
                        <a:spcBef>
                          <a:spcPct val="20000"/>
                        </a:spcBef>
                        <a:spcAft>
                          <a:spcPct val="0"/>
                        </a:spcAft>
                        <a:buClrTx/>
                        <a:buSzTx/>
                        <a:buFont typeface="Arial" charset="0"/>
                        <a:buNone/>
                        <a:tabLst/>
                      </a:pPr>
                      <a:endParaRPr kumimoji="0" lang="he-IL" sz="1200" b="0" i="0" u="none" strike="noStrike" cap="none" normalizeH="0" baseline="0" smtClean="0">
                        <a:ln>
                          <a:noFill/>
                        </a:ln>
                        <a:solidFill>
                          <a:schemeClr val="tx1"/>
                        </a:solidFill>
                        <a:effectLst/>
                        <a:latin typeface="Arial" charset="0"/>
                        <a:cs typeface="David" pitchFamily="2" charset="-79"/>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0" lang="he-IL" sz="1200" b="0" i="0" u="none" strike="noStrike" cap="none" normalizeH="0" baseline="0" smtClean="0">
                          <a:ln>
                            <a:noFill/>
                          </a:ln>
                          <a:solidFill>
                            <a:schemeClr val="tx1"/>
                          </a:solidFill>
                          <a:effectLst/>
                          <a:latin typeface="Arial" charset="0"/>
                          <a:cs typeface="David" pitchFamily="2" charset="-79"/>
                        </a:rPr>
                        <a:t>מטאנליזה</a:t>
                      </a:r>
                      <a:r>
                        <a:rPr kumimoji="0" lang="en-US" sz="1200" b="0" i="0" u="none" strike="noStrike" cap="none" normalizeH="0" baseline="0" smtClean="0">
                          <a:ln>
                            <a:noFill/>
                          </a:ln>
                          <a:solidFill>
                            <a:schemeClr val="tx1"/>
                          </a:solidFill>
                          <a:effectLst/>
                          <a:latin typeface="Arial" charset="0"/>
                          <a:cs typeface="David" pitchFamily="2" charset="-79"/>
                        </a:rPr>
                        <a:t> </a:t>
                      </a:r>
                      <a:r>
                        <a:rPr kumimoji="0" lang="he-IL" sz="1200" b="0" i="0" u="none" strike="noStrike" cap="none" normalizeH="0" baseline="0" smtClean="0">
                          <a:ln>
                            <a:noFill/>
                          </a:ln>
                          <a:solidFill>
                            <a:schemeClr val="tx1"/>
                          </a:solidFill>
                          <a:effectLst/>
                          <a:latin typeface="Arial" charset="0"/>
                          <a:cs typeface="David" pitchFamily="2" charset="-79"/>
                        </a:rPr>
                        <a:t>וממצאים ממחקרים רנדומליים </a:t>
                      </a:r>
                      <a:endParaRPr kumimoji="0" lang="he-IL"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0" lang="he-IL" sz="1200" b="0" i="0" u="none" strike="noStrike" cap="none" normalizeH="0" baseline="0" smtClean="0">
                          <a:ln>
                            <a:noFill/>
                          </a:ln>
                          <a:solidFill>
                            <a:srgbClr val="000000"/>
                          </a:solidFill>
                          <a:effectLst/>
                          <a:latin typeface="Calibri" pitchFamily="34" charset="0"/>
                          <a:ea typeface="Times New Roman" pitchFamily="18" charset="0"/>
                          <a:cs typeface="David" pitchFamily="2" charset="-79"/>
                        </a:rPr>
                        <a:t>נמצאו כ-5 מחקים שמצאו- הדרכה קבוצתית תרמה למניעת עליה במשקל בהשוואה לטיפול שגרתי</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0" lang="he-IL" sz="1200" b="0" i="0" u="none" strike="noStrike" cap="none" normalizeH="0" baseline="0" smtClean="0">
                          <a:ln>
                            <a:noFill/>
                          </a:ln>
                          <a:solidFill>
                            <a:schemeClr val="tx1"/>
                          </a:solidFill>
                          <a:effectLst/>
                          <a:latin typeface="Calibri" pitchFamily="34" charset="0"/>
                          <a:cs typeface="David" pitchFamily="2" charset="-79"/>
                        </a:rPr>
                        <a:t>תומך</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p:cNvSpPr>
          <p:nvPr>
            <p:ph type="title"/>
          </p:nvPr>
        </p:nvSpPr>
        <p:spPr/>
        <p:txBody>
          <a:bodyPr/>
          <a:lstStyle/>
          <a:p>
            <a:r>
              <a:rPr lang="he-IL" sz="3200" smtClean="0">
                <a:latin typeface="Calibri" pitchFamily="34" charset="0"/>
                <a:cs typeface="Times New Roman" pitchFamily="18" charset="0"/>
              </a:rPr>
              <a:t>טבלת הערכה מסכמת</a:t>
            </a:r>
            <a:endParaRPr lang="en-US" sz="3200" smtClean="0">
              <a:latin typeface="Calibri" pitchFamily="34" charset="0"/>
              <a:cs typeface="Times New Roman" pitchFamily="18" charset="0"/>
            </a:endParaRPr>
          </a:p>
        </p:txBody>
      </p:sp>
      <p:graphicFrame>
        <p:nvGraphicFramePr>
          <p:cNvPr id="21539" name="Group 35"/>
          <p:cNvGraphicFramePr>
            <a:graphicFrameLocks noGrp="1"/>
          </p:cNvGraphicFramePr>
          <p:nvPr>
            <p:ph idx="1"/>
          </p:nvPr>
        </p:nvGraphicFramePr>
        <p:xfrm>
          <a:off x="468313" y="1628775"/>
          <a:ext cx="8435975" cy="4395788"/>
        </p:xfrm>
        <a:graphic>
          <a:graphicData uri="http://schemas.openxmlformats.org/drawingml/2006/table">
            <a:tbl>
              <a:tblPr rtl="1"/>
              <a:tblGrid>
                <a:gridCol w="936625"/>
                <a:gridCol w="938213"/>
                <a:gridCol w="936625"/>
                <a:gridCol w="938212"/>
                <a:gridCol w="936625"/>
                <a:gridCol w="938213"/>
                <a:gridCol w="936625"/>
                <a:gridCol w="938212"/>
                <a:gridCol w="936625"/>
              </a:tblGrid>
              <a:tr h="755650">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he-IL" sz="1600" b="0" i="0" u="none" strike="noStrike" cap="none" normalizeH="0" baseline="0" smtClean="0">
                          <a:ln>
                            <a:noFill/>
                          </a:ln>
                          <a:solidFill>
                            <a:schemeClr val="tx1"/>
                          </a:solidFill>
                          <a:effectLst/>
                          <a:latin typeface="Calibri" pitchFamily="34" charset="0"/>
                          <a:cs typeface="David" pitchFamily="2" charset="-79"/>
                        </a:rPr>
                        <a:t>מחבר ושנת פרסום</a:t>
                      </a:r>
                      <a:endParaRPr kumimoji="0" lang="en-US" sz="1600" b="0" i="0" u="none" strike="noStrike" cap="none" normalizeH="0" baseline="0" smtClean="0">
                        <a:ln>
                          <a:noFill/>
                        </a:ln>
                        <a:solidFill>
                          <a:schemeClr val="tx1"/>
                        </a:solidFill>
                        <a:effectLst/>
                        <a:latin typeface="Calibri" pitchFamily="34" charset="0"/>
                        <a:cs typeface="David" pitchFamily="2" charset="-79"/>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he-IL" sz="1600" b="0" i="0" u="none" strike="noStrike" cap="none" normalizeH="0" baseline="0" smtClean="0">
                          <a:ln>
                            <a:noFill/>
                          </a:ln>
                          <a:solidFill>
                            <a:schemeClr val="tx1"/>
                          </a:solidFill>
                          <a:effectLst/>
                          <a:latin typeface="Calibri" pitchFamily="34" charset="0"/>
                          <a:cs typeface="David" pitchFamily="2" charset="-79"/>
                        </a:rPr>
                        <a:t>כתב עת</a:t>
                      </a:r>
                    </a:p>
                    <a:p>
                      <a:pPr marL="0" marR="0" lvl="0" indent="0" algn="ctr" defTabSz="914400" rtl="0" eaLnBrk="0" fontAlgn="base" latinLnBrk="0" hangingPunct="0">
                        <a:lnSpc>
                          <a:spcPct val="100000"/>
                        </a:lnSpc>
                        <a:spcBef>
                          <a:spcPct val="20000"/>
                        </a:spcBef>
                        <a:spcAft>
                          <a:spcPct val="0"/>
                        </a:spcAft>
                        <a:buClrTx/>
                        <a:buSzTx/>
                        <a:buFont typeface="Arial" charset="0"/>
                        <a:buNone/>
                        <a:tabLst/>
                      </a:pPr>
                      <a:endParaRPr kumimoji="0" lang="en-US" sz="2800" b="0" i="0" u="none" strike="noStrike" cap="none" normalizeH="0" baseline="0" smtClean="0">
                        <a:ln>
                          <a:noFill/>
                        </a:ln>
                        <a:solidFill>
                          <a:schemeClr val="tx1"/>
                        </a:solidFill>
                        <a:effectLst/>
                        <a:latin typeface="Arial" charset="0"/>
                        <a:cs typeface="David" pitchFamily="2" charset="-79"/>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he-IL" sz="1600" b="0" i="0" u="none" strike="noStrike" cap="none" normalizeH="0" baseline="0" smtClean="0">
                          <a:ln>
                            <a:noFill/>
                          </a:ln>
                          <a:solidFill>
                            <a:schemeClr val="tx1"/>
                          </a:solidFill>
                          <a:effectLst/>
                          <a:latin typeface="Calibri" pitchFamily="34" charset="0"/>
                          <a:cs typeface="David" pitchFamily="2" charset="-79"/>
                        </a:rPr>
                        <a:t>שיטת מחקר ורמת היררכיה</a:t>
                      </a:r>
                      <a:endParaRPr kumimoji="0" lang="en-US" sz="1600" b="0" i="0" u="none" strike="noStrike" cap="none" normalizeH="0" baseline="0" smtClean="0">
                        <a:ln>
                          <a:noFill/>
                        </a:ln>
                        <a:solidFill>
                          <a:schemeClr val="tx1"/>
                        </a:solidFill>
                        <a:effectLst/>
                        <a:latin typeface="Calibri" pitchFamily="34" charset="0"/>
                        <a:cs typeface="David" pitchFamily="2" charset="-79"/>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he-IL" sz="1600" b="0" i="0" u="none" strike="noStrike" cap="none" normalizeH="0" baseline="0" smtClean="0">
                          <a:ln>
                            <a:noFill/>
                          </a:ln>
                          <a:solidFill>
                            <a:schemeClr val="tx1"/>
                          </a:solidFill>
                          <a:effectLst/>
                          <a:latin typeface="Calibri" pitchFamily="34" charset="0"/>
                          <a:cs typeface="David" pitchFamily="2" charset="-79"/>
                        </a:rPr>
                        <a:t>אוכלוסיה</a:t>
                      </a:r>
                      <a:endParaRPr kumimoji="0" lang="en-US" sz="1600" b="0" i="0" u="none" strike="noStrike" cap="none" normalizeH="0" baseline="0" smtClean="0">
                        <a:ln>
                          <a:noFill/>
                        </a:ln>
                        <a:solidFill>
                          <a:schemeClr val="tx1"/>
                        </a:solidFill>
                        <a:effectLst/>
                        <a:latin typeface="Calibri" pitchFamily="34" charset="0"/>
                        <a:cs typeface="David" pitchFamily="2" charset="-79"/>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he-IL" sz="1600" b="0" i="0" u="none" strike="noStrike" cap="none" normalizeH="0" baseline="0" smtClean="0">
                          <a:ln>
                            <a:noFill/>
                          </a:ln>
                          <a:solidFill>
                            <a:schemeClr val="tx1"/>
                          </a:solidFill>
                          <a:effectLst/>
                          <a:latin typeface="Calibri" pitchFamily="34" charset="0"/>
                          <a:cs typeface="David" pitchFamily="2" charset="-79"/>
                        </a:rPr>
                        <a:t>משתנים עיקריים</a:t>
                      </a:r>
                      <a:endParaRPr kumimoji="0" lang="en-US" sz="1600" b="0" i="0" u="none" strike="noStrike" cap="none" normalizeH="0" baseline="0" smtClean="0">
                        <a:ln>
                          <a:noFill/>
                        </a:ln>
                        <a:solidFill>
                          <a:schemeClr val="tx1"/>
                        </a:solidFill>
                        <a:effectLst/>
                        <a:latin typeface="Calibri" pitchFamily="34" charset="0"/>
                        <a:cs typeface="David" pitchFamily="2" charset="-79"/>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he-IL" sz="1600" b="0" i="0" u="none" strike="noStrike" cap="none" normalizeH="0" baseline="0" smtClean="0">
                          <a:ln>
                            <a:noFill/>
                          </a:ln>
                          <a:solidFill>
                            <a:schemeClr val="tx1"/>
                          </a:solidFill>
                          <a:effectLst/>
                          <a:latin typeface="Calibri" pitchFamily="34" charset="0"/>
                          <a:cs typeface="David" pitchFamily="2" charset="-79"/>
                        </a:rPr>
                        <a:t>כלים ומדדים</a:t>
                      </a:r>
                      <a:endParaRPr kumimoji="0" lang="en-US" sz="1600" b="0" i="0" u="none" strike="noStrike" cap="none" normalizeH="0" baseline="0" smtClean="0">
                        <a:ln>
                          <a:noFill/>
                        </a:ln>
                        <a:solidFill>
                          <a:schemeClr val="tx1"/>
                        </a:solidFill>
                        <a:effectLst/>
                        <a:latin typeface="Calibri" pitchFamily="34" charset="0"/>
                        <a:cs typeface="David" pitchFamily="2" charset="-79"/>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he-IL" sz="1600" b="0" i="0" u="none" strike="noStrike" cap="none" normalizeH="0" baseline="0" smtClean="0">
                          <a:ln>
                            <a:noFill/>
                          </a:ln>
                          <a:solidFill>
                            <a:schemeClr val="tx1"/>
                          </a:solidFill>
                          <a:effectLst/>
                          <a:latin typeface="Calibri" pitchFamily="34" charset="0"/>
                          <a:cs typeface="David" pitchFamily="2" charset="-79"/>
                        </a:rPr>
                        <a:t>ניתוח סטטיסטי</a:t>
                      </a:r>
                    </a:p>
                    <a:p>
                      <a:pPr marL="0" marR="0" lvl="0" indent="0" algn="ctr" defTabSz="914400" rtl="0" eaLnBrk="0" fontAlgn="base" latinLnBrk="0" hangingPunct="0">
                        <a:lnSpc>
                          <a:spcPct val="100000"/>
                        </a:lnSpc>
                        <a:spcBef>
                          <a:spcPct val="20000"/>
                        </a:spcBef>
                        <a:spcAft>
                          <a:spcPct val="0"/>
                        </a:spcAft>
                        <a:buClrTx/>
                        <a:buSzTx/>
                        <a:buFont typeface="Arial" charset="0"/>
                        <a:buNone/>
                        <a:tabLst/>
                      </a:pPr>
                      <a:endParaRPr kumimoji="0" lang="en-US" sz="2800" b="0" i="0" u="none" strike="noStrike" cap="none" normalizeH="0" baseline="0" smtClean="0">
                        <a:ln>
                          <a:noFill/>
                        </a:ln>
                        <a:solidFill>
                          <a:schemeClr val="tx1"/>
                        </a:solidFill>
                        <a:effectLst/>
                        <a:latin typeface="Arial" charset="0"/>
                        <a:cs typeface="David" pitchFamily="2" charset="-79"/>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he-IL" sz="1600" b="0" i="0" u="none" strike="noStrike" cap="none" normalizeH="0" baseline="0" smtClean="0">
                          <a:ln>
                            <a:noFill/>
                          </a:ln>
                          <a:solidFill>
                            <a:schemeClr val="tx1"/>
                          </a:solidFill>
                          <a:effectLst/>
                          <a:latin typeface="Calibri" pitchFamily="34" charset="0"/>
                          <a:cs typeface="David" pitchFamily="2" charset="-79"/>
                        </a:rPr>
                        <a:t>ממצאים</a:t>
                      </a:r>
                    </a:p>
                    <a:p>
                      <a:pPr marL="0" marR="0" lvl="0" indent="0" algn="ctr" defTabSz="914400" rtl="0" eaLnBrk="0" fontAlgn="base" latinLnBrk="0" hangingPunct="0">
                        <a:lnSpc>
                          <a:spcPct val="100000"/>
                        </a:lnSpc>
                        <a:spcBef>
                          <a:spcPct val="20000"/>
                        </a:spcBef>
                        <a:spcAft>
                          <a:spcPct val="0"/>
                        </a:spcAft>
                        <a:buClrTx/>
                        <a:buSzTx/>
                        <a:buFont typeface="Arial" charset="0"/>
                        <a:buNone/>
                        <a:tabLst/>
                      </a:pPr>
                      <a:endParaRPr kumimoji="0" lang="en-US" sz="2800" b="0" i="0" u="none" strike="noStrike" cap="none" normalizeH="0" baseline="0" smtClean="0">
                        <a:ln>
                          <a:noFill/>
                        </a:ln>
                        <a:solidFill>
                          <a:schemeClr val="tx1"/>
                        </a:solidFill>
                        <a:effectLst/>
                        <a:latin typeface="Arial" charset="0"/>
                        <a:cs typeface="David" pitchFamily="2" charset="-79"/>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he-IL" sz="1600" b="0" i="0" u="none" strike="noStrike" cap="none" normalizeH="0" baseline="0" smtClean="0">
                          <a:ln>
                            <a:noFill/>
                          </a:ln>
                          <a:solidFill>
                            <a:schemeClr val="tx1"/>
                          </a:solidFill>
                          <a:effectLst/>
                          <a:latin typeface="Calibri" pitchFamily="34" charset="0"/>
                          <a:cs typeface="David" pitchFamily="2" charset="-79"/>
                        </a:rPr>
                        <a:t>רלוונטיות</a:t>
                      </a:r>
                      <a:endParaRPr kumimoji="0" lang="en-US" sz="1600" b="0" i="0" u="none" strike="noStrike" cap="none" normalizeH="0" baseline="0" smtClean="0">
                        <a:ln>
                          <a:noFill/>
                        </a:ln>
                        <a:solidFill>
                          <a:schemeClr val="tx1"/>
                        </a:solidFill>
                        <a:effectLst/>
                        <a:latin typeface="Calibri" pitchFamily="34" charset="0"/>
                        <a:cs typeface="David" pitchFamily="2" charset="-79"/>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05175">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200" b="0" i="0" u="none" strike="noStrike" cap="none" normalizeH="0" baseline="0" smtClean="0">
                          <a:ln>
                            <a:noFill/>
                          </a:ln>
                          <a:solidFill>
                            <a:srgbClr val="000000"/>
                          </a:solidFill>
                          <a:effectLst/>
                          <a:latin typeface="Arial" charset="0"/>
                          <a:ea typeface="Times New Roman" pitchFamily="18" charset="0"/>
                          <a:cs typeface="David" pitchFamily="2" charset="-79"/>
                        </a:rPr>
                        <a:t>Alvarez et al(2008)</a:t>
                      </a:r>
                      <a:r>
                        <a:rPr kumimoji="0" lang="en-US" sz="1200" b="0" i="0" u="none" strike="noStrike" cap="none" normalizeH="0" baseline="0" smtClean="0">
                          <a:ln>
                            <a:noFill/>
                          </a:ln>
                          <a:solidFill>
                            <a:schemeClr val="tx1"/>
                          </a:solidFill>
                          <a:effectLst/>
                          <a:latin typeface="Arial" charset="0"/>
                          <a:ea typeface="Times New Roman" pitchFamily="18" charset="0"/>
                          <a:cs typeface="David" pitchFamily="2" charset="-79"/>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200" b="0" i="0" u="none" strike="noStrike" cap="none" normalizeH="0" baseline="0" smtClean="0">
                          <a:ln>
                            <a:noFill/>
                          </a:ln>
                          <a:solidFill>
                            <a:srgbClr val="000000"/>
                          </a:solidFill>
                          <a:effectLst/>
                          <a:latin typeface="Arial" charset="0"/>
                          <a:ea typeface="Times New Roman" pitchFamily="18" charset="0"/>
                          <a:cs typeface="David" pitchFamily="2" charset="-79"/>
                        </a:rPr>
                        <a:t>The British journal of psychiatry</a:t>
                      </a:r>
                      <a:endParaRPr kumimoji="0" lang="en-US" sz="2800" b="0" i="0" u="none" strike="noStrike" cap="none" normalizeH="0" baseline="0" smtClean="0">
                        <a:ln>
                          <a:noFill/>
                        </a:ln>
                        <a:solidFill>
                          <a:schemeClr val="tx1"/>
                        </a:solidFill>
                        <a:effectLst/>
                        <a:latin typeface="Arial" charset="0"/>
                        <a:ea typeface="Times New Roman" pitchFamily="18" charset="0"/>
                        <a:cs typeface="David" pitchFamily="2" charset="-79"/>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0" lang="he-IL" sz="1200" b="0" i="0" u="none" strike="noStrike" cap="none" normalizeH="0" baseline="0" smtClean="0">
                          <a:ln>
                            <a:noFill/>
                          </a:ln>
                          <a:solidFill>
                            <a:srgbClr val="000000"/>
                          </a:solidFill>
                          <a:effectLst/>
                          <a:latin typeface="Arial" charset="0"/>
                          <a:ea typeface="Times New Roman" pitchFamily="18" charset="0"/>
                          <a:cs typeface="David" pitchFamily="2" charset="-79"/>
                        </a:rPr>
                        <a:t>סקירה שיטתית ומטה אנליזה</a:t>
                      </a:r>
                    </a:p>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0" lang="he-IL" sz="1200" b="0" i="0" u="none" strike="noStrike" cap="none" normalizeH="0" baseline="0" smtClean="0">
                          <a:ln>
                            <a:noFill/>
                          </a:ln>
                          <a:solidFill>
                            <a:srgbClr val="000000"/>
                          </a:solidFill>
                          <a:effectLst/>
                          <a:latin typeface="Arial" charset="0"/>
                          <a:ea typeface="Times New Roman" pitchFamily="18" charset="0"/>
                          <a:cs typeface="David" pitchFamily="2" charset="-79"/>
                        </a:rPr>
                        <a:t>רמה1</a:t>
                      </a:r>
                      <a:r>
                        <a:rPr kumimoji="0" lang="en-US" sz="2800" b="0" i="0" u="none" strike="noStrike" cap="none" normalizeH="0" baseline="0" smtClean="0">
                          <a:ln>
                            <a:noFill/>
                          </a:ln>
                          <a:solidFill>
                            <a:schemeClr val="tx1"/>
                          </a:solidFill>
                          <a:effectLst/>
                          <a:latin typeface="Arial" charset="0"/>
                          <a:ea typeface="Times New Roman" pitchFamily="18" charset="0"/>
                          <a:cs typeface="David" pitchFamily="2" charset="-79"/>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0" lang="he-IL" sz="1000" b="0" i="0" u="none" strike="noStrike" cap="none" normalizeH="0" baseline="0" smtClean="0">
                          <a:ln>
                            <a:noFill/>
                          </a:ln>
                          <a:solidFill>
                            <a:srgbClr val="000000"/>
                          </a:solidFill>
                          <a:effectLst/>
                          <a:latin typeface="Arial" charset="0"/>
                          <a:ea typeface="Times New Roman" pitchFamily="18" charset="0"/>
                          <a:cs typeface="David" pitchFamily="2" charset="-79"/>
                        </a:rPr>
                        <a:t>כ 482 חולי סכיזופרניה הנוטלים טיפולים אנטי-פסיכוטיים</a:t>
                      </a:r>
                      <a:endParaRPr kumimoji="0" lang="en-US" sz="1000" b="0" i="0" u="none" strike="noStrike" cap="none" normalizeH="0" baseline="0" smtClean="0">
                        <a:ln>
                          <a:noFill/>
                        </a:ln>
                        <a:solidFill>
                          <a:srgbClr val="000000"/>
                        </a:solidFill>
                        <a:effectLst/>
                        <a:latin typeface="Arial" charset="0"/>
                        <a:ea typeface="Times New Roman" pitchFamily="18" charset="0"/>
                        <a:cs typeface="David" pitchFamily="2" charset="-79"/>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0" lang="he-IL" sz="1200" b="0" i="0" u="none" strike="noStrike" cap="none" normalizeH="0" baseline="0" smtClean="0">
                          <a:ln>
                            <a:noFill/>
                          </a:ln>
                          <a:solidFill>
                            <a:srgbClr val="000000"/>
                          </a:solidFill>
                          <a:effectLst/>
                          <a:latin typeface="Arial" charset="0"/>
                          <a:ea typeface="Times New Roman" pitchFamily="18" charset="0"/>
                          <a:cs typeface="David" pitchFamily="2" charset="-79"/>
                        </a:rPr>
                        <a:t>*טיפולים לא תרופתיים</a:t>
                      </a:r>
                    </a:p>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0" lang="he-IL" sz="1200" b="0" i="0" u="none" strike="noStrike" cap="none" normalizeH="0" baseline="0" smtClean="0">
                          <a:ln>
                            <a:noFill/>
                          </a:ln>
                          <a:solidFill>
                            <a:srgbClr val="000000"/>
                          </a:solidFill>
                          <a:effectLst/>
                          <a:latin typeface="Arial" charset="0"/>
                          <a:ea typeface="Times New Roman" pitchFamily="18" charset="0"/>
                          <a:cs typeface="David" pitchFamily="2" charset="-79"/>
                        </a:rPr>
                        <a:t>* עליה במשקל בחולים בסכיזופרניה, התקף ראשון</a:t>
                      </a:r>
                      <a:endParaRPr kumimoji="0" lang="en-US" sz="1200" b="0" i="0" u="none" strike="noStrike" cap="none" normalizeH="0" baseline="0" smtClean="0">
                        <a:ln>
                          <a:noFill/>
                        </a:ln>
                        <a:solidFill>
                          <a:schemeClr val="tx1"/>
                        </a:solidFill>
                        <a:effectLst/>
                        <a:latin typeface="Arial" charset="0"/>
                        <a:ea typeface="Times New Roman" pitchFamily="18" charset="0"/>
                        <a:cs typeface="David" pitchFamily="2" charset="-79"/>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200" b="0" i="0" u="none" strike="noStrike" cap="none" normalizeH="0" baseline="0" smtClean="0">
                          <a:ln>
                            <a:noFill/>
                          </a:ln>
                          <a:solidFill>
                            <a:srgbClr val="000000"/>
                          </a:solidFill>
                          <a:effectLst/>
                          <a:latin typeface="Times New Roman" pitchFamily="18" charset="0"/>
                          <a:ea typeface="Times New Roman" pitchFamily="18" charset="0"/>
                          <a:cs typeface="David" pitchFamily="2" charset="-79"/>
                        </a:rPr>
                        <a:t>תיעוד  תיאור השפעת הטיפולים הלא תרופתיים על עלית מטופלים במשקל ובערכי ה</a:t>
                      </a:r>
                      <a:r>
                        <a:rPr kumimoji="0" lang="en-US" sz="1200" b="0" i="0" u="none" strike="noStrike" cap="none" normalizeH="0" baseline="0" smtClean="0">
                          <a:ln>
                            <a:noFill/>
                          </a:ln>
                          <a:solidFill>
                            <a:srgbClr val="000000"/>
                          </a:solidFill>
                          <a:effectLst/>
                          <a:latin typeface="Times New Roman" pitchFamily="18" charset="0"/>
                          <a:ea typeface="Times New Roman" pitchFamily="18" charset="0"/>
                          <a:cs typeface="David" pitchFamily="2" charset="-79"/>
                        </a:rPr>
                        <a:t>BMI</a:t>
                      </a:r>
                      <a:r>
                        <a:rPr kumimoji="0" lang="he-IL" sz="1200" b="0" i="0" u="none" strike="noStrike" cap="none" normalizeH="0" baseline="0" smtClean="0">
                          <a:ln>
                            <a:noFill/>
                          </a:ln>
                          <a:solidFill>
                            <a:srgbClr val="000000"/>
                          </a:solidFill>
                          <a:effectLst/>
                          <a:latin typeface="Times New Roman" pitchFamily="18" charset="0"/>
                          <a:ea typeface="Times New Roman" pitchFamily="18" charset="0"/>
                          <a:cs typeface="David" pitchFamily="2" charset="-79"/>
                        </a:rPr>
                        <a:t> </a:t>
                      </a:r>
                      <a:endPar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David" pitchFamily="2" charset="-79"/>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200" b="0" i="0" u="none" strike="noStrike" cap="none" normalizeH="0" baseline="0" smtClean="0">
                          <a:ln>
                            <a:noFill/>
                          </a:ln>
                          <a:solidFill>
                            <a:srgbClr val="000000"/>
                          </a:solidFill>
                          <a:effectLst/>
                          <a:latin typeface="Times New Roman" pitchFamily="18" charset="0"/>
                          <a:ea typeface="Times New Roman" pitchFamily="18" charset="0"/>
                          <a:cs typeface="David" pitchFamily="2" charset="-79"/>
                        </a:rPr>
                        <a:t> </a:t>
                      </a:r>
                      <a:endPar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David" pitchFamily="2" charset="-79"/>
                      </a:endParaRPr>
                    </a:p>
                  </a:txBody>
                  <a:tcPr marL="114300" marR="11430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0" lang="he-IL" sz="1200" b="0" i="0" u="none" strike="noStrike" cap="none" normalizeH="0" baseline="0" smtClean="0">
                          <a:ln>
                            <a:noFill/>
                          </a:ln>
                          <a:solidFill>
                            <a:schemeClr val="tx1"/>
                          </a:solidFill>
                          <a:effectLst/>
                          <a:latin typeface="Arial" charset="0"/>
                          <a:cs typeface="David" pitchFamily="2" charset="-79"/>
                        </a:rPr>
                        <a:t>מטאנליזה</a:t>
                      </a:r>
                      <a:r>
                        <a:rPr kumimoji="0" lang="en-US" sz="1200" b="0" i="0" u="none" strike="noStrike" cap="none" normalizeH="0" baseline="0" smtClean="0">
                          <a:ln>
                            <a:noFill/>
                          </a:ln>
                          <a:solidFill>
                            <a:schemeClr val="tx1"/>
                          </a:solidFill>
                          <a:effectLst/>
                          <a:latin typeface="Arial" charset="0"/>
                          <a:cs typeface="David" pitchFamily="2" charset="-79"/>
                        </a:rPr>
                        <a:t>  </a:t>
                      </a:r>
                      <a:r>
                        <a:rPr kumimoji="0" lang="he-IL" sz="1200" b="0" i="0" u="none" strike="noStrike" cap="none" normalizeH="0" baseline="0" smtClean="0">
                          <a:ln>
                            <a:noFill/>
                          </a:ln>
                          <a:solidFill>
                            <a:schemeClr val="tx1"/>
                          </a:solidFill>
                          <a:effectLst/>
                          <a:latin typeface="Arial" charset="0"/>
                          <a:cs typeface="David" pitchFamily="2" charset="-79"/>
                        </a:rPr>
                        <a:t>של ממצאים ממחקרים רנדומליים </a:t>
                      </a:r>
                      <a:endParaRPr kumimoji="0" lang="en-US"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0" lang="he-IL" sz="1200" b="0" i="0" u="none" strike="noStrike" cap="none" normalizeH="0" baseline="0" smtClean="0">
                          <a:ln>
                            <a:noFill/>
                          </a:ln>
                          <a:solidFill>
                            <a:schemeClr val="tx1"/>
                          </a:solidFill>
                          <a:effectLst/>
                          <a:latin typeface="Arial" charset="0"/>
                          <a:cs typeface="David" pitchFamily="2" charset="-79"/>
                        </a:rPr>
                        <a:t>התערבות קבוצתית קוגנטיבית הביאה לעצירה בעליה במשקל או מניעתה בהשואה למעקב השיגרתי</a:t>
                      </a:r>
                    </a:p>
                    <a:p>
                      <a:pPr marL="0" marR="0" lvl="0" indent="0" algn="r" defTabSz="914400" rtl="0" eaLnBrk="0" fontAlgn="base" latinLnBrk="0" hangingPunct="0">
                        <a:lnSpc>
                          <a:spcPct val="100000"/>
                        </a:lnSpc>
                        <a:spcBef>
                          <a:spcPct val="20000"/>
                        </a:spcBef>
                        <a:spcAft>
                          <a:spcPct val="0"/>
                        </a:spcAft>
                        <a:buClrTx/>
                        <a:buSzTx/>
                        <a:buFont typeface="Arial" charset="0"/>
                        <a:buNone/>
                        <a:tabLst/>
                      </a:pPr>
                      <a:endParaRPr kumimoji="0" lang="en-US" sz="1200" b="0" i="0" u="none" strike="noStrike" cap="none" normalizeH="0" baseline="0" smtClean="0">
                        <a:ln>
                          <a:noFill/>
                        </a:ln>
                        <a:solidFill>
                          <a:schemeClr val="tx1"/>
                        </a:solidFill>
                        <a:effectLst/>
                        <a:latin typeface="Arial" charset="0"/>
                        <a:cs typeface="David" pitchFamily="2" charset="-79"/>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he-IL" sz="1200" b="0" i="0" u="none" strike="noStrike" cap="none" normalizeH="0" baseline="0" smtClean="0">
                          <a:ln>
                            <a:noFill/>
                          </a:ln>
                          <a:solidFill>
                            <a:schemeClr val="tx1"/>
                          </a:solidFill>
                          <a:effectLst/>
                          <a:latin typeface="Arial" charset="0"/>
                          <a:cs typeface="David" pitchFamily="2" charset="-79"/>
                        </a:rPr>
                        <a:t>תומך</a:t>
                      </a:r>
                      <a:endParaRPr kumimoji="0" lang="en-US" sz="1200" b="0" i="0" u="none" strike="noStrike" cap="none" normalizeH="0" baseline="0" smtClean="0">
                        <a:ln>
                          <a:noFill/>
                        </a:ln>
                        <a:solidFill>
                          <a:schemeClr val="tx1"/>
                        </a:solidFill>
                        <a:effectLst/>
                        <a:latin typeface="Arial" charset="0"/>
                        <a:cs typeface="David" pitchFamily="2" charset="-79"/>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p:cNvSpPr>
          <p:nvPr>
            <p:ph type="title"/>
          </p:nvPr>
        </p:nvSpPr>
        <p:spPr/>
        <p:txBody>
          <a:bodyPr/>
          <a:lstStyle/>
          <a:p>
            <a:pPr rtl="1"/>
            <a:r>
              <a:rPr lang="he-IL" sz="3200" smtClean="0">
                <a:latin typeface="Calibri" pitchFamily="34" charset="0"/>
                <a:cs typeface="Times New Roman" pitchFamily="18" charset="0"/>
              </a:rPr>
              <a:t>טבלת הערכה מסכמת</a:t>
            </a:r>
            <a:endParaRPr lang="en-US" sz="3200" smtClean="0">
              <a:latin typeface="Calibri" pitchFamily="34" charset="0"/>
              <a:cs typeface="Times New Roman" pitchFamily="18" charset="0"/>
            </a:endParaRPr>
          </a:p>
        </p:txBody>
      </p:sp>
      <p:graphicFrame>
        <p:nvGraphicFramePr>
          <p:cNvPr id="22564" name="Group 36"/>
          <p:cNvGraphicFramePr>
            <a:graphicFrameLocks noGrp="1"/>
          </p:cNvGraphicFramePr>
          <p:nvPr>
            <p:ph idx="1"/>
          </p:nvPr>
        </p:nvGraphicFramePr>
        <p:xfrm>
          <a:off x="323850" y="1600200"/>
          <a:ext cx="8362950" cy="4525963"/>
        </p:xfrm>
        <a:graphic>
          <a:graphicData uri="http://schemas.openxmlformats.org/drawingml/2006/table">
            <a:tbl>
              <a:tblPr rtl="1"/>
              <a:tblGrid>
                <a:gridCol w="914400"/>
                <a:gridCol w="914400"/>
                <a:gridCol w="914400"/>
                <a:gridCol w="914400"/>
                <a:gridCol w="914400"/>
                <a:gridCol w="914400"/>
                <a:gridCol w="914400"/>
                <a:gridCol w="1027112"/>
                <a:gridCol w="935038"/>
              </a:tblGrid>
              <a:tr h="1123950">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he-IL" sz="1600" b="0" i="0" u="none" strike="noStrike" cap="none" normalizeH="0" baseline="0" smtClean="0">
                          <a:ln>
                            <a:noFill/>
                          </a:ln>
                          <a:solidFill>
                            <a:schemeClr val="tx1"/>
                          </a:solidFill>
                          <a:effectLst/>
                          <a:latin typeface="Calibri" pitchFamily="34" charset="0"/>
                          <a:cs typeface="David" pitchFamily="2" charset="-79"/>
                        </a:rPr>
                        <a:t>מחבר ושנת פרסום</a:t>
                      </a:r>
                      <a:endParaRPr kumimoji="0" lang="en-US" sz="1600" b="0" i="0" u="none" strike="noStrike" cap="none" normalizeH="0" baseline="0" smtClean="0">
                        <a:ln>
                          <a:noFill/>
                        </a:ln>
                        <a:solidFill>
                          <a:schemeClr val="tx1"/>
                        </a:solidFill>
                        <a:effectLst/>
                        <a:latin typeface="Calibri" pitchFamily="34" charset="0"/>
                        <a:cs typeface="David" pitchFamily="2" charset="-79"/>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he-IL" sz="1600" b="0" i="0" u="none" strike="noStrike" cap="none" normalizeH="0" baseline="0" smtClean="0">
                          <a:ln>
                            <a:noFill/>
                          </a:ln>
                          <a:solidFill>
                            <a:schemeClr val="tx1"/>
                          </a:solidFill>
                          <a:effectLst/>
                          <a:latin typeface="Calibri" pitchFamily="34" charset="0"/>
                          <a:cs typeface="David" pitchFamily="2" charset="-79"/>
                        </a:rPr>
                        <a:t>כתב עת</a:t>
                      </a:r>
                    </a:p>
                    <a:p>
                      <a:pPr marL="0" marR="0" lvl="0" indent="0" algn="ctr" defTabSz="914400" rtl="0" eaLnBrk="0" fontAlgn="base" latinLnBrk="0" hangingPunct="0">
                        <a:lnSpc>
                          <a:spcPct val="100000"/>
                        </a:lnSpc>
                        <a:spcBef>
                          <a:spcPct val="20000"/>
                        </a:spcBef>
                        <a:spcAft>
                          <a:spcPct val="0"/>
                        </a:spcAft>
                        <a:buClrTx/>
                        <a:buSzTx/>
                        <a:buFont typeface="Arial" charset="0"/>
                        <a:buNone/>
                        <a:tabLst/>
                      </a:pPr>
                      <a:endParaRPr kumimoji="0" lang="en-US" sz="2800" b="0" i="0" u="none" strike="noStrike" cap="none" normalizeH="0" baseline="0" smtClean="0">
                        <a:ln>
                          <a:noFill/>
                        </a:ln>
                        <a:solidFill>
                          <a:schemeClr val="tx1"/>
                        </a:solidFill>
                        <a:effectLst/>
                        <a:latin typeface="Arial" charset="0"/>
                        <a:cs typeface="David" pitchFamily="2" charset="-79"/>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he-IL" sz="1600" b="0" i="0" u="none" strike="noStrike" cap="none" normalizeH="0" baseline="0" smtClean="0">
                          <a:ln>
                            <a:noFill/>
                          </a:ln>
                          <a:solidFill>
                            <a:schemeClr val="tx1"/>
                          </a:solidFill>
                          <a:effectLst/>
                          <a:latin typeface="Calibri" pitchFamily="34" charset="0"/>
                          <a:cs typeface="David" pitchFamily="2" charset="-79"/>
                        </a:rPr>
                        <a:t>שיטת מחקר ורמת היררכיה</a:t>
                      </a:r>
                      <a:endParaRPr kumimoji="0" lang="en-US" sz="1600" b="0" i="0" u="none" strike="noStrike" cap="none" normalizeH="0" baseline="0" smtClean="0">
                        <a:ln>
                          <a:noFill/>
                        </a:ln>
                        <a:solidFill>
                          <a:schemeClr val="tx1"/>
                        </a:solidFill>
                        <a:effectLst/>
                        <a:latin typeface="Calibri" pitchFamily="34" charset="0"/>
                        <a:cs typeface="David" pitchFamily="2" charset="-79"/>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he-IL" sz="1600" b="0" i="0" u="none" strike="noStrike" cap="none" normalizeH="0" baseline="0" smtClean="0">
                          <a:ln>
                            <a:noFill/>
                          </a:ln>
                          <a:solidFill>
                            <a:schemeClr val="tx1"/>
                          </a:solidFill>
                          <a:effectLst/>
                          <a:latin typeface="Calibri" pitchFamily="34" charset="0"/>
                          <a:cs typeface="David" pitchFamily="2" charset="-79"/>
                        </a:rPr>
                        <a:t>אוכלוסיה</a:t>
                      </a:r>
                      <a:endParaRPr kumimoji="0" lang="en-US" sz="1600" b="0" i="0" u="none" strike="noStrike" cap="none" normalizeH="0" baseline="0" smtClean="0">
                        <a:ln>
                          <a:noFill/>
                        </a:ln>
                        <a:solidFill>
                          <a:schemeClr val="tx1"/>
                        </a:solidFill>
                        <a:effectLst/>
                        <a:latin typeface="Calibri" pitchFamily="34" charset="0"/>
                        <a:cs typeface="David" pitchFamily="2" charset="-79"/>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he-IL" sz="1600" b="0" i="0" u="none" strike="noStrike" cap="none" normalizeH="0" baseline="0" smtClean="0">
                          <a:ln>
                            <a:noFill/>
                          </a:ln>
                          <a:solidFill>
                            <a:schemeClr val="tx1"/>
                          </a:solidFill>
                          <a:effectLst/>
                          <a:latin typeface="Calibri" pitchFamily="34" charset="0"/>
                          <a:cs typeface="David" pitchFamily="2" charset="-79"/>
                        </a:rPr>
                        <a:t>משתנים עיקריים</a:t>
                      </a:r>
                      <a:endParaRPr kumimoji="0" lang="en-US" sz="1600" b="0" i="0" u="none" strike="noStrike" cap="none" normalizeH="0" baseline="0" smtClean="0">
                        <a:ln>
                          <a:noFill/>
                        </a:ln>
                        <a:solidFill>
                          <a:schemeClr val="tx1"/>
                        </a:solidFill>
                        <a:effectLst/>
                        <a:latin typeface="Calibri" pitchFamily="34" charset="0"/>
                        <a:cs typeface="David" pitchFamily="2" charset="-79"/>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he-IL" sz="1600" b="0" i="0" u="none" strike="noStrike" cap="none" normalizeH="0" baseline="0" smtClean="0">
                          <a:ln>
                            <a:noFill/>
                          </a:ln>
                          <a:solidFill>
                            <a:schemeClr val="tx1"/>
                          </a:solidFill>
                          <a:effectLst/>
                          <a:latin typeface="Calibri" pitchFamily="34" charset="0"/>
                          <a:cs typeface="David" pitchFamily="2" charset="-79"/>
                        </a:rPr>
                        <a:t>כלים ומדדים</a:t>
                      </a:r>
                      <a:endParaRPr kumimoji="0" lang="en-US" sz="1600" b="0" i="0" u="none" strike="noStrike" cap="none" normalizeH="0" baseline="0" smtClean="0">
                        <a:ln>
                          <a:noFill/>
                        </a:ln>
                        <a:solidFill>
                          <a:schemeClr val="tx1"/>
                        </a:solidFill>
                        <a:effectLst/>
                        <a:latin typeface="Calibri" pitchFamily="34" charset="0"/>
                        <a:cs typeface="David" pitchFamily="2" charset="-79"/>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he-IL" sz="1600" b="0" i="0" u="none" strike="noStrike" cap="none" normalizeH="0" baseline="0" smtClean="0">
                          <a:ln>
                            <a:noFill/>
                          </a:ln>
                          <a:solidFill>
                            <a:schemeClr val="tx1"/>
                          </a:solidFill>
                          <a:effectLst/>
                          <a:latin typeface="Calibri" pitchFamily="34" charset="0"/>
                          <a:cs typeface="David" pitchFamily="2" charset="-79"/>
                        </a:rPr>
                        <a:t>ניתוח סטטיסטי</a:t>
                      </a:r>
                    </a:p>
                    <a:p>
                      <a:pPr marL="0" marR="0" lvl="0" indent="0" algn="ctr" defTabSz="914400" rtl="0" eaLnBrk="0" fontAlgn="base" latinLnBrk="0" hangingPunct="0">
                        <a:lnSpc>
                          <a:spcPct val="100000"/>
                        </a:lnSpc>
                        <a:spcBef>
                          <a:spcPct val="20000"/>
                        </a:spcBef>
                        <a:spcAft>
                          <a:spcPct val="0"/>
                        </a:spcAft>
                        <a:buClrTx/>
                        <a:buSzTx/>
                        <a:buFont typeface="Arial" charset="0"/>
                        <a:buNone/>
                        <a:tabLst/>
                      </a:pPr>
                      <a:endParaRPr kumimoji="0" lang="en-US" sz="2800" b="0" i="0" u="none" strike="noStrike" cap="none" normalizeH="0" baseline="0" smtClean="0">
                        <a:ln>
                          <a:noFill/>
                        </a:ln>
                        <a:solidFill>
                          <a:schemeClr val="tx1"/>
                        </a:solidFill>
                        <a:effectLst/>
                        <a:latin typeface="Arial" charset="0"/>
                        <a:cs typeface="David" pitchFamily="2" charset="-79"/>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he-IL" sz="1600" b="0" i="0" u="none" strike="noStrike" cap="none" normalizeH="0" baseline="0" smtClean="0">
                          <a:ln>
                            <a:noFill/>
                          </a:ln>
                          <a:solidFill>
                            <a:schemeClr val="tx1"/>
                          </a:solidFill>
                          <a:effectLst/>
                          <a:latin typeface="Calibri" pitchFamily="34" charset="0"/>
                          <a:cs typeface="David" pitchFamily="2" charset="-79"/>
                        </a:rPr>
                        <a:t>ממצאים</a:t>
                      </a:r>
                    </a:p>
                    <a:p>
                      <a:pPr marL="0" marR="0" lvl="0" indent="0" algn="ctr" defTabSz="914400" rtl="0" eaLnBrk="0" fontAlgn="base" latinLnBrk="0" hangingPunct="0">
                        <a:lnSpc>
                          <a:spcPct val="100000"/>
                        </a:lnSpc>
                        <a:spcBef>
                          <a:spcPct val="20000"/>
                        </a:spcBef>
                        <a:spcAft>
                          <a:spcPct val="0"/>
                        </a:spcAft>
                        <a:buClrTx/>
                        <a:buSzTx/>
                        <a:buFont typeface="Arial" charset="0"/>
                        <a:buNone/>
                        <a:tabLst/>
                      </a:pPr>
                      <a:endParaRPr kumimoji="0" lang="en-US" sz="2800" b="0" i="0" u="none" strike="noStrike" cap="none" normalizeH="0" baseline="0" smtClean="0">
                        <a:ln>
                          <a:noFill/>
                        </a:ln>
                        <a:solidFill>
                          <a:schemeClr val="tx1"/>
                        </a:solidFill>
                        <a:effectLst/>
                        <a:latin typeface="Arial" charset="0"/>
                        <a:cs typeface="David" pitchFamily="2" charset="-79"/>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he-IL" sz="1600" b="0" i="0" u="none" strike="noStrike" cap="none" normalizeH="0" baseline="0" smtClean="0">
                          <a:ln>
                            <a:noFill/>
                          </a:ln>
                          <a:solidFill>
                            <a:schemeClr val="tx1"/>
                          </a:solidFill>
                          <a:effectLst/>
                          <a:latin typeface="Calibri" pitchFamily="34" charset="0"/>
                          <a:cs typeface="David" pitchFamily="2" charset="-79"/>
                        </a:rPr>
                        <a:t>רלוונטיות</a:t>
                      </a:r>
                      <a:endParaRPr kumimoji="0" lang="en-US" sz="1600" b="0" i="0" u="none" strike="noStrike" cap="none" normalizeH="0" baseline="0" smtClean="0">
                        <a:ln>
                          <a:noFill/>
                        </a:ln>
                        <a:solidFill>
                          <a:schemeClr val="tx1"/>
                        </a:solidFill>
                        <a:effectLst/>
                        <a:latin typeface="Calibri" pitchFamily="34" charset="0"/>
                        <a:cs typeface="David" pitchFamily="2" charset="-79"/>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02013">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200" b="0" i="0" u="none" strike="noStrike" cap="none" normalizeH="0" baseline="0" smtClean="0">
                          <a:ln>
                            <a:noFill/>
                          </a:ln>
                          <a:solidFill>
                            <a:schemeClr val="tx1"/>
                          </a:solidFill>
                          <a:effectLst/>
                          <a:latin typeface="Arial" charset="0"/>
                          <a:cs typeface="David" pitchFamily="2" charset="-79"/>
                        </a:rPr>
                        <a:t>Kimberly h. et al(2003)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000" b="0" i="0" u="none" strike="noStrike" cap="none" normalizeH="0" baseline="0" smtClean="0">
                          <a:ln>
                            <a:noFill/>
                          </a:ln>
                          <a:solidFill>
                            <a:schemeClr val="tx1"/>
                          </a:solidFill>
                          <a:effectLst/>
                          <a:latin typeface="Arial" charset="0"/>
                          <a:cs typeface="David" pitchFamily="2" charset="-79"/>
                        </a:rPr>
                        <a:t>Journal of nursing scholarship</a:t>
                      </a:r>
                      <a:endParaRPr kumimoji="0" lang="en-US" sz="10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0" lang="he-IL" sz="1200" b="0" i="0" u="none" strike="noStrike" cap="none" normalizeH="0" baseline="0" smtClean="0">
                          <a:ln>
                            <a:noFill/>
                          </a:ln>
                          <a:solidFill>
                            <a:schemeClr val="tx1"/>
                          </a:solidFill>
                          <a:effectLst/>
                          <a:latin typeface="Arial" charset="0"/>
                          <a:cs typeface="David" pitchFamily="2" charset="-79"/>
                        </a:rPr>
                        <a:t>ניסוי מבוקר רנדומלי </a:t>
                      </a:r>
                      <a:r>
                        <a:rPr kumimoji="0" lang="en-US" sz="1200" b="0" i="0" u="none" strike="noStrike" cap="none" normalizeH="0" baseline="0" smtClean="0">
                          <a:ln>
                            <a:noFill/>
                          </a:ln>
                          <a:solidFill>
                            <a:schemeClr val="tx1"/>
                          </a:solidFill>
                          <a:effectLst/>
                          <a:latin typeface="Arial" charset="0"/>
                          <a:cs typeface="David" pitchFamily="2" charset="-79"/>
                        </a:rPr>
                        <a:t>RCT</a:t>
                      </a:r>
                      <a:r>
                        <a:rPr kumimoji="0" lang="he-IL" sz="1200" b="0" i="0" u="none" strike="noStrike" cap="none" normalizeH="0" baseline="0" smtClean="0">
                          <a:ln>
                            <a:noFill/>
                          </a:ln>
                          <a:solidFill>
                            <a:schemeClr val="tx1"/>
                          </a:solidFill>
                          <a:effectLst/>
                          <a:latin typeface="Arial" charset="0"/>
                          <a:cs typeface="David" pitchFamily="2" charset="-79"/>
                        </a:rPr>
                        <a:t>.</a:t>
                      </a:r>
                    </a:p>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0" lang="he-IL" sz="1200" b="0" i="0" u="none" strike="noStrike" cap="none" normalizeH="0" baseline="0" smtClean="0">
                          <a:ln>
                            <a:noFill/>
                          </a:ln>
                          <a:solidFill>
                            <a:schemeClr val="tx1"/>
                          </a:solidFill>
                          <a:effectLst/>
                          <a:latin typeface="Arial" charset="0"/>
                          <a:cs typeface="David" pitchFamily="2" charset="-79"/>
                        </a:rPr>
                        <a:t>רמה-2</a:t>
                      </a:r>
                      <a:r>
                        <a:rPr kumimoji="0" lang="he-IL" sz="2800" b="0" i="0" u="none" strike="noStrike" cap="none" normalizeH="0" baseline="0" smtClean="0">
                          <a:ln>
                            <a:noFill/>
                          </a:ln>
                          <a:solidFill>
                            <a:schemeClr val="tx1"/>
                          </a:solidFill>
                          <a:effectLst/>
                          <a:latin typeface="Arial" charset="0"/>
                          <a:cs typeface="Arial" charset="0"/>
                        </a:rPr>
                        <a:t> </a:t>
                      </a:r>
                      <a:endParaRPr kumimoji="0" lang="en-US"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0" lang="he-IL" sz="1000" b="0" i="0" u="none" strike="noStrike" cap="none" normalizeH="0" baseline="0" smtClean="0">
                          <a:ln>
                            <a:noFill/>
                          </a:ln>
                          <a:solidFill>
                            <a:schemeClr val="tx1"/>
                          </a:solidFill>
                          <a:effectLst/>
                          <a:latin typeface="Arial" charset="0"/>
                          <a:cs typeface="David" pitchFamily="2" charset="-79"/>
                        </a:rPr>
                        <a:t>70 מטופלים הסובלים מסכיזופרני ה </a:t>
                      </a:r>
                    </a:p>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0" lang="he-IL" sz="1000" b="0" i="0" u="none" strike="noStrike" cap="none" normalizeH="0" baseline="0" smtClean="0">
                          <a:ln>
                            <a:noFill/>
                          </a:ln>
                          <a:solidFill>
                            <a:schemeClr val="tx1"/>
                          </a:solidFill>
                          <a:effectLst/>
                          <a:latin typeface="Arial" charset="0"/>
                          <a:cs typeface="David" pitchFamily="2" charset="-79"/>
                        </a:rPr>
                        <a:t>וממחלה סכיזואפקטיבת</a:t>
                      </a:r>
                    </a:p>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0" lang="he-IL" sz="1000" b="0" i="0" u="none" strike="noStrike" cap="none" normalizeH="0" baseline="0" smtClean="0">
                          <a:ln>
                            <a:noFill/>
                          </a:ln>
                          <a:solidFill>
                            <a:schemeClr val="tx1"/>
                          </a:solidFill>
                          <a:effectLst/>
                          <a:latin typeface="Arial" charset="0"/>
                          <a:cs typeface="David" pitchFamily="2" charset="-79"/>
                        </a:rPr>
                        <a:t>המחולקים לקבוצת מחקר וקבוצת ביקורת</a:t>
                      </a:r>
                      <a:endParaRPr kumimoji="0" lang="en-US" sz="10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200" b="0" i="0" u="none" strike="noStrike" cap="none" normalizeH="0" baseline="0" smtClean="0">
                          <a:ln>
                            <a:noFill/>
                          </a:ln>
                          <a:solidFill>
                            <a:srgbClr val="000000"/>
                          </a:solidFill>
                          <a:effectLst/>
                          <a:latin typeface="Times New Roman" pitchFamily="18" charset="0"/>
                          <a:cs typeface="Times New Roman" pitchFamily="18" charset="0"/>
                        </a:rPr>
                        <a:t>* </a:t>
                      </a:r>
                      <a:r>
                        <a:rPr kumimoji="0" lang="he-IL" sz="1200" b="0" i="0" u="none" strike="noStrike" cap="none" normalizeH="0" baseline="0" smtClean="0">
                          <a:ln>
                            <a:noFill/>
                          </a:ln>
                          <a:solidFill>
                            <a:srgbClr val="000000"/>
                          </a:solidFill>
                          <a:effectLst/>
                          <a:latin typeface="Times New Roman" pitchFamily="18" charset="0"/>
                          <a:ea typeface="Times New Roman" pitchFamily="18" charset="0"/>
                          <a:cs typeface="David" pitchFamily="2" charset="-79"/>
                        </a:rPr>
                        <a:t>הדרכה קבוצתית בנושא תזונה</a:t>
                      </a:r>
                      <a:endPar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David" pitchFamily="2" charset="-79"/>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200" b="0" i="0" u="none" strike="noStrike" cap="none" normalizeH="0" baseline="0" smtClean="0">
                          <a:ln>
                            <a:noFill/>
                          </a:ln>
                          <a:solidFill>
                            <a:srgbClr val="000000"/>
                          </a:solidFill>
                          <a:effectLst/>
                          <a:latin typeface="Times New Roman" pitchFamily="18" charset="0"/>
                          <a:ea typeface="Times New Roman" pitchFamily="18" charset="0"/>
                          <a:cs typeface="David" pitchFamily="2" charset="-79"/>
                        </a:rPr>
                        <a:t>*שינוי בערכי משקל ו- </a:t>
                      </a:r>
                      <a:r>
                        <a:rPr kumimoji="0" lang="en-US" sz="1200" b="0" i="0" u="none" strike="noStrike" cap="none" normalizeH="0" baseline="0" smtClean="0">
                          <a:ln>
                            <a:noFill/>
                          </a:ln>
                          <a:solidFill>
                            <a:srgbClr val="000000"/>
                          </a:solidFill>
                          <a:effectLst/>
                          <a:latin typeface="Times New Roman" pitchFamily="18" charset="0"/>
                          <a:ea typeface="Times New Roman" pitchFamily="18" charset="0"/>
                          <a:cs typeface="David" pitchFamily="2" charset="-79"/>
                        </a:rPr>
                        <a:t>BMI</a:t>
                      </a:r>
                      <a:endParaRPr kumimoji="0" lang="he-IL" sz="1200" b="0" i="0" u="none" strike="noStrike" cap="none" normalizeH="0" baseline="0" smtClean="0">
                        <a:ln>
                          <a:noFill/>
                        </a:ln>
                        <a:solidFill>
                          <a:schemeClr val="tx1"/>
                        </a:solidFill>
                        <a:effectLst/>
                        <a:latin typeface="Times New Roman" pitchFamily="18" charset="0"/>
                        <a:ea typeface="Times New Roman" pitchFamily="18" charset="0"/>
                        <a:cs typeface="David" pitchFamily="2" charset="-79"/>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200" b="0" i="0" u="none" strike="noStrike" cap="none" normalizeH="0" baseline="0" smtClean="0">
                          <a:ln>
                            <a:noFill/>
                          </a:ln>
                          <a:solidFill>
                            <a:srgbClr val="000000"/>
                          </a:solidFill>
                          <a:effectLst/>
                          <a:latin typeface="Times New Roman" pitchFamily="18" charset="0"/>
                          <a:cs typeface="Times New Roman" pitchFamily="18" charset="0"/>
                        </a:rPr>
                        <a:t> </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114300" marR="11430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he-IL" sz="1200" b="0" i="0" u="none" strike="noStrike" cap="none" normalizeH="0" baseline="0" smtClean="0">
                          <a:ln>
                            <a:noFill/>
                          </a:ln>
                          <a:solidFill>
                            <a:schemeClr val="tx1"/>
                          </a:solidFill>
                          <a:effectLst/>
                          <a:latin typeface="Arial" charset="0"/>
                          <a:cs typeface="David" pitchFamily="2" charset="-79"/>
                        </a:rPr>
                        <a:t>ביצוע מעקב משקל לכל המשתתפים במחקר ותיעוד הפגישות הטיפוליות וביצוע השוואה עם קב' ביקורת</a:t>
                      </a:r>
                      <a:endParaRPr kumimoji="0" lang="en-US" sz="1200" b="0" i="0" u="none" strike="noStrike" cap="none" normalizeH="0" baseline="0" smtClean="0">
                        <a:ln>
                          <a:noFill/>
                        </a:ln>
                        <a:solidFill>
                          <a:schemeClr val="tx1"/>
                        </a:solidFill>
                        <a:effectLst/>
                        <a:latin typeface="Arial" charset="0"/>
                        <a:cs typeface="David" pitchFamily="2" charset="-79"/>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200" b="0" i="0" u="none" strike="noStrike" cap="none" normalizeH="0" baseline="0" smtClean="0">
                          <a:ln>
                            <a:noFill/>
                          </a:ln>
                          <a:solidFill>
                            <a:srgbClr val="000000"/>
                          </a:solidFill>
                          <a:effectLst/>
                          <a:latin typeface="Times New Roman" pitchFamily="18" charset="0"/>
                          <a:ea typeface="Times New Roman" pitchFamily="18" charset="0"/>
                          <a:cs typeface="David" pitchFamily="2" charset="-79"/>
                        </a:rPr>
                        <a:t>השוואת ממוצעים</a:t>
                      </a:r>
                      <a:endPar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David" pitchFamily="2" charset="-79"/>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ea typeface="Times New Roman" pitchFamily="18" charset="0"/>
                          <a:cs typeface="David" pitchFamily="2" charset="-79"/>
                        </a:rPr>
                        <a:t>T test</a:t>
                      </a:r>
                      <a:endPar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David" pitchFamily="2" charset="-79"/>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ea typeface="Times New Roman" pitchFamily="18" charset="0"/>
                          <a:cs typeface="David" pitchFamily="2" charset="-79"/>
                        </a:rPr>
                        <a:t>and Fischer Exact Test</a:t>
                      </a:r>
                      <a:endPar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David" pitchFamily="2" charset="-79"/>
                      </a:endParaRPr>
                    </a:p>
                  </a:txBody>
                  <a:tcPr marL="114300" marR="11430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200" b="0" i="0" u="none" strike="noStrike" cap="none" normalizeH="0" baseline="0" smtClean="0">
                          <a:ln>
                            <a:noFill/>
                          </a:ln>
                          <a:solidFill>
                            <a:srgbClr val="000000"/>
                          </a:solidFill>
                          <a:effectLst/>
                          <a:latin typeface="Times New Roman" pitchFamily="18" charset="0"/>
                          <a:ea typeface="Times New Roman" pitchFamily="18" charset="0"/>
                          <a:cs typeface="David" pitchFamily="2" charset="-79"/>
                        </a:rPr>
                        <a:t>תוכנית ההדרכה הביאה לירידה במשקלם של חולים הסובלים מסכיזופרניה וממחלה סכיזו-אפקטיבית </a:t>
                      </a: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200" b="0" i="0" u="none" strike="noStrike" cap="none" normalizeH="0" baseline="0" smtClean="0">
                          <a:ln>
                            <a:noFill/>
                          </a:ln>
                          <a:solidFill>
                            <a:srgbClr val="000000"/>
                          </a:solidFill>
                          <a:effectLst/>
                          <a:latin typeface="Times New Roman" pitchFamily="18" charset="0"/>
                          <a:ea typeface="Times New Roman" pitchFamily="18" charset="0"/>
                          <a:cs typeface="David" pitchFamily="2" charset="-79"/>
                        </a:rPr>
                        <a:t>ומטופלים באולנזפין בהשוואה לקבוצת ביקורת</a:t>
                      </a:r>
                      <a:endPar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David" pitchFamily="2" charset="-79"/>
                      </a:endParaRPr>
                    </a:p>
                  </a:txBody>
                  <a:tcPr marL="114300" marR="11430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he-IL" sz="1200" b="0" i="0" u="none" strike="noStrike" cap="none" normalizeH="0" baseline="0" smtClean="0">
                          <a:ln>
                            <a:noFill/>
                          </a:ln>
                          <a:solidFill>
                            <a:schemeClr val="tx1"/>
                          </a:solidFill>
                          <a:effectLst/>
                          <a:latin typeface="Arial" charset="0"/>
                          <a:cs typeface="David" pitchFamily="2" charset="-79"/>
                        </a:rPr>
                        <a:t>תומך</a:t>
                      </a:r>
                      <a:endParaRPr kumimoji="0" lang="en-US" sz="1200" b="0" i="0" u="none" strike="noStrike" cap="none" normalizeH="0" baseline="0" smtClean="0">
                        <a:ln>
                          <a:noFill/>
                        </a:ln>
                        <a:solidFill>
                          <a:schemeClr val="tx1"/>
                        </a:solidFill>
                        <a:effectLst/>
                        <a:latin typeface="Arial" charset="0"/>
                        <a:cs typeface="David" pitchFamily="2" charset="-79"/>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36"/>
          <p:cNvSpPr>
            <a:spLocks noGrp="1"/>
          </p:cNvSpPr>
          <p:nvPr>
            <p:ph type="title"/>
          </p:nvPr>
        </p:nvSpPr>
        <p:spPr>
          <a:xfrm>
            <a:off x="457200" y="274638"/>
            <a:ext cx="8229600" cy="777875"/>
          </a:xfrm>
        </p:spPr>
        <p:txBody>
          <a:bodyPr/>
          <a:lstStyle/>
          <a:p>
            <a:r>
              <a:rPr lang="he-IL" sz="3200" smtClean="0">
                <a:latin typeface="Calibri" pitchFamily="34" charset="0"/>
                <a:cs typeface="Times New Roman" pitchFamily="18" charset="0"/>
              </a:rPr>
              <a:t>טבלת הערכה מסכמת</a:t>
            </a:r>
            <a:endParaRPr lang="en-US" sz="3200" smtClean="0">
              <a:latin typeface="Calibri" pitchFamily="34" charset="0"/>
              <a:cs typeface="Times New Roman" pitchFamily="18" charset="0"/>
            </a:endParaRPr>
          </a:p>
        </p:txBody>
      </p:sp>
      <p:graphicFrame>
        <p:nvGraphicFramePr>
          <p:cNvPr id="37892" name="Group 4"/>
          <p:cNvGraphicFramePr>
            <a:graphicFrameLocks noGrp="1"/>
          </p:cNvGraphicFramePr>
          <p:nvPr>
            <p:ph idx="1"/>
          </p:nvPr>
        </p:nvGraphicFramePr>
        <p:xfrm>
          <a:off x="457200" y="1600200"/>
          <a:ext cx="8229600" cy="4525963"/>
        </p:xfrm>
        <a:graphic>
          <a:graphicData uri="http://schemas.openxmlformats.org/drawingml/2006/table">
            <a:tbl>
              <a:tblPr rtl="1"/>
              <a:tblGrid>
                <a:gridCol w="914400"/>
                <a:gridCol w="914400"/>
                <a:gridCol w="914400"/>
                <a:gridCol w="914400"/>
                <a:gridCol w="914400"/>
                <a:gridCol w="914400"/>
                <a:gridCol w="914400"/>
                <a:gridCol w="914400"/>
                <a:gridCol w="914400"/>
              </a:tblGrid>
              <a:tr h="1123950">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he-IL" sz="1600" b="0" i="0" u="none" strike="noStrike" cap="none" normalizeH="0" baseline="0" smtClean="0">
                          <a:ln>
                            <a:noFill/>
                          </a:ln>
                          <a:solidFill>
                            <a:schemeClr val="tx1"/>
                          </a:solidFill>
                          <a:effectLst/>
                          <a:latin typeface="Calibri" pitchFamily="34" charset="0"/>
                          <a:cs typeface="David" pitchFamily="2" charset="-79"/>
                        </a:rPr>
                        <a:t>מחבר ושנת פרסום</a:t>
                      </a:r>
                      <a:endParaRPr kumimoji="0" lang="en-US" sz="1600" b="0" i="0" u="none" strike="noStrike" cap="none" normalizeH="0" baseline="0" smtClean="0">
                        <a:ln>
                          <a:noFill/>
                        </a:ln>
                        <a:solidFill>
                          <a:schemeClr val="tx1"/>
                        </a:solidFill>
                        <a:effectLst/>
                        <a:latin typeface="Calibri" pitchFamily="34" charset="0"/>
                        <a:cs typeface="David" pitchFamily="2" charset="-79"/>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he-IL" sz="1600" b="0" i="0" u="none" strike="noStrike" cap="none" normalizeH="0" baseline="0" smtClean="0">
                          <a:ln>
                            <a:noFill/>
                          </a:ln>
                          <a:solidFill>
                            <a:schemeClr val="tx1"/>
                          </a:solidFill>
                          <a:effectLst/>
                          <a:latin typeface="Calibri" pitchFamily="34" charset="0"/>
                          <a:cs typeface="David" pitchFamily="2" charset="-79"/>
                        </a:rPr>
                        <a:t>כתב עת</a:t>
                      </a:r>
                    </a:p>
                    <a:p>
                      <a:pPr marL="0" marR="0" lvl="0" indent="0" algn="ctr" defTabSz="914400" rtl="0" eaLnBrk="0" fontAlgn="base" latinLnBrk="0" hangingPunct="0">
                        <a:lnSpc>
                          <a:spcPct val="100000"/>
                        </a:lnSpc>
                        <a:spcBef>
                          <a:spcPct val="20000"/>
                        </a:spcBef>
                        <a:spcAft>
                          <a:spcPct val="0"/>
                        </a:spcAft>
                        <a:buClrTx/>
                        <a:buSzTx/>
                        <a:buFont typeface="Arial" charset="0"/>
                        <a:buNone/>
                        <a:tabLst/>
                      </a:pPr>
                      <a:endParaRPr kumimoji="0" lang="en-US" sz="2800" b="0" i="0" u="none" strike="noStrike" cap="none" normalizeH="0" baseline="0" smtClean="0">
                        <a:ln>
                          <a:noFill/>
                        </a:ln>
                        <a:solidFill>
                          <a:schemeClr val="tx1"/>
                        </a:solidFill>
                        <a:effectLst/>
                        <a:latin typeface="Arial" charset="0"/>
                        <a:cs typeface="David" pitchFamily="2" charset="-79"/>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he-IL" sz="1600" b="0" i="0" u="none" strike="noStrike" cap="none" normalizeH="0" baseline="0" smtClean="0">
                          <a:ln>
                            <a:noFill/>
                          </a:ln>
                          <a:solidFill>
                            <a:schemeClr val="tx1"/>
                          </a:solidFill>
                          <a:effectLst/>
                          <a:latin typeface="Calibri" pitchFamily="34" charset="0"/>
                          <a:cs typeface="David" pitchFamily="2" charset="-79"/>
                        </a:rPr>
                        <a:t>שיטת מחקר ורמת היררכיה</a:t>
                      </a:r>
                      <a:endParaRPr kumimoji="0" lang="en-US" sz="1600" b="0" i="0" u="none" strike="noStrike" cap="none" normalizeH="0" baseline="0" smtClean="0">
                        <a:ln>
                          <a:noFill/>
                        </a:ln>
                        <a:solidFill>
                          <a:schemeClr val="tx1"/>
                        </a:solidFill>
                        <a:effectLst/>
                        <a:latin typeface="Calibri" pitchFamily="34" charset="0"/>
                        <a:cs typeface="David" pitchFamily="2" charset="-79"/>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he-IL" sz="1600" b="0" i="0" u="none" strike="noStrike" cap="none" normalizeH="0" baseline="0" smtClean="0">
                          <a:ln>
                            <a:noFill/>
                          </a:ln>
                          <a:solidFill>
                            <a:schemeClr val="tx1"/>
                          </a:solidFill>
                          <a:effectLst/>
                          <a:latin typeface="Calibri" pitchFamily="34" charset="0"/>
                          <a:cs typeface="David" pitchFamily="2" charset="-79"/>
                        </a:rPr>
                        <a:t>אוכלוסיה</a:t>
                      </a:r>
                      <a:endParaRPr kumimoji="0" lang="en-US" sz="1600" b="0" i="0" u="none" strike="noStrike" cap="none" normalizeH="0" baseline="0" smtClean="0">
                        <a:ln>
                          <a:noFill/>
                        </a:ln>
                        <a:solidFill>
                          <a:schemeClr val="tx1"/>
                        </a:solidFill>
                        <a:effectLst/>
                        <a:latin typeface="Calibri" pitchFamily="34" charset="0"/>
                        <a:cs typeface="David" pitchFamily="2" charset="-79"/>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he-IL" sz="1600" b="0" i="0" u="none" strike="noStrike" cap="none" normalizeH="0" baseline="0" smtClean="0">
                          <a:ln>
                            <a:noFill/>
                          </a:ln>
                          <a:solidFill>
                            <a:schemeClr val="tx1"/>
                          </a:solidFill>
                          <a:effectLst/>
                          <a:latin typeface="Calibri" pitchFamily="34" charset="0"/>
                          <a:cs typeface="David" pitchFamily="2" charset="-79"/>
                        </a:rPr>
                        <a:t>משתנים עיקריים</a:t>
                      </a:r>
                      <a:endParaRPr kumimoji="0" lang="en-US" sz="1600" b="0" i="0" u="none" strike="noStrike" cap="none" normalizeH="0" baseline="0" smtClean="0">
                        <a:ln>
                          <a:noFill/>
                        </a:ln>
                        <a:solidFill>
                          <a:schemeClr val="tx1"/>
                        </a:solidFill>
                        <a:effectLst/>
                        <a:latin typeface="Calibri" pitchFamily="34" charset="0"/>
                        <a:cs typeface="David" pitchFamily="2" charset="-79"/>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he-IL" sz="1600" b="0" i="0" u="none" strike="noStrike" cap="none" normalizeH="0" baseline="0" smtClean="0">
                          <a:ln>
                            <a:noFill/>
                          </a:ln>
                          <a:solidFill>
                            <a:schemeClr val="tx1"/>
                          </a:solidFill>
                          <a:effectLst/>
                          <a:latin typeface="Calibri" pitchFamily="34" charset="0"/>
                          <a:cs typeface="David" pitchFamily="2" charset="-79"/>
                        </a:rPr>
                        <a:t>כלים ומדדים</a:t>
                      </a:r>
                      <a:endParaRPr kumimoji="0" lang="en-US" sz="1600" b="0" i="0" u="none" strike="noStrike" cap="none" normalizeH="0" baseline="0" smtClean="0">
                        <a:ln>
                          <a:noFill/>
                        </a:ln>
                        <a:solidFill>
                          <a:schemeClr val="tx1"/>
                        </a:solidFill>
                        <a:effectLst/>
                        <a:latin typeface="Calibri" pitchFamily="34" charset="0"/>
                        <a:cs typeface="David" pitchFamily="2" charset="-79"/>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he-IL" sz="1600" b="0" i="0" u="none" strike="noStrike" cap="none" normalizeH="0" baseline="0" smtClean="0">
                          <a:ln>
                            <a:noFill/>
                          </a:ln>
                          <a:solidFill>
                            <a:schemeClr val="tx1"/>
                          </a:solidFill>
                          <a:effectLst/>
                          <a:latin typeface="Calibri" pitchFamily="34" charset="0"/>
                          <a:cs typeface="David" pitchFamily="2" charset="-79"/>
                        </a:rPr>
                        <a:t>ניתוח סטטיסטי</a:t>
                      </a:r>
                    </a:p>
                    <a:p>
                      <a:pPr marL="0" marR="0" lvl="0" indent="0" algn="ctr" defTabSz="914400" rtl="0" eaLnBrk="0" fontAlgn="base" latinLnBrk="0" hangingPunct="0">
                        <a:lnSpc>
                          <a:spcPct val="100000"/>
                        </a:lnSpc>
                        <a:spcBef>
                          <a:spcPct val="20000"/>
                        </a:spcBef>
                        <a:spcAft>
                          <a:spcPct val="0"/>
                        </a:spcAft>
                        <a:buClrTx/>
                        <a:buSzTx/>
                        <a:buFont typeface="Arial" charset="0"/>
                        <a:buNone/>
                        <a:tabLst/>
                      </a:pPr>
                      <a:endParaRPr kumimoji="0" lang="en-US" sz="2800" b="0" i="0" u="none" strike="noStrike" cap="none" normalizeH="0" baseline="0" smtClean="0">
                        <a:ln>
                          <a:noFill/>
                        </a:ln>
                        <a:solidFill>
                          <a:schemeClr val="tx1"/>
                        </a:solidFill>
                        <a:effectLst/>
                        <a:latin typeface="Arial" charset="0"/>
                        <a:cs typeface="David" pitchFamily="2" charset="-79"/>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he-IL" sz="1600" b="0" i="0" u="none" strike="noStrike" cap="none" normalizeH="0" baseline="0" smtClean="0">
                          <a:ln>
                            <a:noFill/>
                          </a:ln>
                          <a:solidFill>
                            <a:schemeClr val="tx1"/>
                          </a:solidFill>
                          <a:effectLst/>
                          <a:latin typeface="Calibri" pitchFamily="34" charset="0"/>
                          <a:cs typeface="David" pitchFamily="2" charset="-79"/>
                        </a:rPr>
                        <a:t>ממצאים</a:t>
                      </a:r>
                    </a:p>
                    <a:p>
                      <a:pPr marL="0" marR="0" lvl="0" indent="0" algn="ctr" defTabSz="914400" rtl="0" eaLnBrk="0" fontAlgn="base" latinLnBrk="0" hangingPunct="0">
                        <a:lnSpc>
                          <a:spcPct val="100000"/>
                        </a:lnSpc>
                        <a:spcBef>
                          <a:spcPct val="20000"/>
                        </a:spcBef>
                        <a:spcAft>
                          <a:spcPct val="0"/>
                        </a:spcAft>
                        <a:buClrTx/>
                        <a:buSzTx/>
                        <a:buFont typeface="Arial" charset="0"/>
                        <a:buNone/>
                        <a:tabLst/>
                      </a:pPr>
                      <a:endParaRPr kumimoji="0" lang="en-US" sz="2800" b="0" i="0" u="none" strike="noStrike" cap="none" normalizeH="0" baseline="0" smtClean="0">
                        <a:ln>
                          <a:noFill/>
                        </a:ln>
                        <a:solidFill>
                          <a:schemeClr val="tx1"/>
                        </a:solidFill>
                        <a:effectLst/>
                        <a:latin typeface="Arial" charset="0"/>
                        <a:cs typeface="David" pitchFamily="2" charset="-79"/>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he-IL" sz="1600" b="0" i="0" u="none" strike="noStrike" cap="none" normalizeH="0" baseline="0" smtClean="0">
                          <a:ln>
                            <a:noFill/>
                          </a:ln>
                          <a:solidFill>
                            <a:schemeClr val="tx1"/>
                          </a:solidFill>
                          <a:effectLst/>
                          <a:latin typeface="Calibri" pitchFamily="34" charset="0"/>
                          <a:cs typeface="David" pitchFamily="2" charset="-79"/>
                        </a:rPr>
                        <a:t>רלוונטיות</a:t>
                      </a:r>
                      <a:endParaRPr kumimoji="0" lang="en-US" sz="1600" b="0" i="0" u="none" strike="noStrike" cap="none" normalizeH="0" baseline="0" smtClean="0">
                        <a:ln>
                          <a:noFill/>
                        </a:ln>
                        <a:solidFill>
                          <a:schemeClr val="tx1"/>
                        </a:solidFill>
                        <a:effectLst/>
                        <a:latin typeface="Calibri" pitchFamily="34" charset="0"/>
                        <a:cs typeface="David" pitchFamily="2" charset="-79"/>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02013">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1200" b="0" i="0" u="none" strike="noStrike" cap="none" normalizeH="0" baseline="0" smtClean="0">
                          <a:ln>
                            <a:noFill/>
                          </a:ln>
                          <a:solidFill>
                            <a:schemeClr val="tx1"/>
                          </a:solidFill>
                          <a:effectLst/>
                          <a:latin typeface="Arial" charset="0"/>
                          <a:cs typeface="David" pitchFamily="2" charset="-79"/>
                        </a:rPr>
                        <a:t>EVANS S et al(2005)</a:t>
                      </a:r>
                      <a:r>
                        <a:rPr kumimoji="0" lang="en-US" sz="2800" b="0" i="0" u="none" strike="noStrike" cap="none" normalizeH="0" baseline="0" smtClean="0">
                          <a:ln>
                            <a:noFill/>
                          </a:ln>
                          <a:solidFill>
                            <a:schemeClr val="tx1"/>
                          </a:solidFill>
                          <a:effectLst/>
                          <a:latin typeface="Arial" charset="0"/>
                          <a:cs typeface="Arial"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en-US" sz="1200" b="0" i="0" u="none" strike="noStrike" cap="none" normalizeH="0" baseline="0" smtClean="0">
                          <a:ln>
                            <a:noFill/>
                          </a:ln>
                          <a:solidFill>
                            <a:schemeClr val="tx1"/>
                          </a:solidFill>
                          <a:effectLst/>
                          <a:latin typeface="Arial" charset="0"/>
                          <a:cs typeface="Arial" charset="0"/>
                        </a:rPr>
                        <a:t>Aust N Z Juornal psychiatry</a:t>
                      </a:r>
                      <a:r>
                        <a:rPr kumimoji="0" lang="en-US" sz="2800" b="0" i="0" u="none" strike="noStrike" cap="none" normalizeH="0" baseline="0" smtClean="0">
                          <a:ln>
                            <a:noFill/>
                          </a:ln>
                          <a:solidFill>
                            <a:schemeClr val="tx1"/>
                          </a:solidFill>
                          <a:effectLst/>
                          <a:latin typeface="Arial" charset="0"/>
                          <a:cs typeface="Arial"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000" b="0" i="0" u="none" strike="noStrike" cap="none" normalizeH="0" baseline="0" smtClean="0">
                        <a:ln>
                          <a:noFill/>
                        </a:ln>
                        <a:solidFill>
                          <a:srgbClr val="000000"/>
                        </a:solidFill>
                        <a:effectLst/>
                        <a:latin typeface="Times New Roman" pitchFamily="18" charset="0"/>
                        <a:ea typeface="Times New Roman" pitchFamily="18" charset="0"/>
                        <a:cs typeface="David" pitchFamily="2" charset="-79"/>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000" b="0" i="0" u="none" strike="noStrike" cap="none" normalizeH="0" baseline="0" smtClean="0">
                          <a:ln>
                            <a:noFill/>
                          </a:ln>
                          <a:solidFill>
                            <a:srgbClr val="000000"/>
                          </a:solidFill>
                          <a:effectLst/>
                          <a:latin typeface="Times New Roman" pitchFamily="18" charset="0"/>
                          <a:ea typeface="Times New Roman" pitchFamily="18" charset="0"/>
                          <a:cs typeface="David" pitchFamily="2" charset="-79"/>
                        </a:rPr>
                        <a:t>נסוי מבוקר רנדומלי.רמת היררכיה-2.</a:t>
                      </a:r>
                      <a:endParaRPr kumimoji="0" lang="en-US" sz="1000" b="0" i="0" u="none" strike="noStrike" cap="none" normalizeH="0" baseline="0" smtClean="0">
                        <a:ln>
                          <a:noFill/>
                        </a:ln>
                        <a:solidFill>
                          <a:schemeClr val="tx1"/>
                        </a:solidFill>
                        <a:effectLst/>
                        <a:latin typeface="Times New Roman" pitchFamily="18" charset="0"/>
                        <a:ea typeface="Times New Roman" pitchFamily="18" charset="0"/>
                        <a:cs typeface="David" pitchFamily="2" charset="-79"/>
                      </a:endParaRPr>
                    </a:p>
                  </a:txBody>
                  <a:tcPr marL="114300" marR="11430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0" lang="he-IL" sz="1200" b="0" i="0" u="none" strike="noStrike" cap="none" normalizeH="0" baseline="0" smtClean="0">
                          <a:ln>
                            <a:noFill/>
                          </a:ln>
                          <a:solidFill>
                            <a:schemeClr val="tx1"/>
                          </a:solidFill>
                          <a:effectLst/>
                          <a:latin typeface="Arial" charset="0"/>
                          <a:cs typeface="David" pitchFamily="2" charset="-79"/>
                        </a:rPr>
                        <a:t>נבדקו 102 מטופלים  באולנזפין, אשר חולקו לקבוצת מחקר וביקורת.</a:t>
                      </a:r>
                    </a:p>
                    <a:p>
                      <a:pPr marL="0" marR="0" lvl="0" indent="0" algn="r" defTabSz="914400" rtl="0" eaLnBrk="0" fontAlgn="base" latinLnBrk="0" hangingPunct="0">
                        <a:lnSpc>
                          <a:spcPct val="100000"/>
                        </a:lnSpc>
                        <a:spcBef>
                          <a:spcPct val="20000"/>
                        </a:spcBef>
                        <a:spcAft>
                          <a:spcPct val="0"/>
                        </a:spcAft>
                        <a:buClrTx/>
                        <a:buSzTx/>
                        <a:buFont typeface="Arial" charset="0"/>
                        <a:buNone/>
                        <a:tabLst/>
                      </a:pPr>
                      <a:endParaRPr kumimoji="0" lang="he-IL" sz="1200" b="0" i="0" u="none" strike="noStrike" cap="none" normalizeH="0" baseline="0" smtClean="0">
                        <a:ln>
                          <a:noFill/>
                        </a:ln>
                        <a:solidFill>
                          <a:schemeClr val="tx1"/>
                        </a:solidFill>
                        <a:effectLst/>
                        <a:latin typeface="Arial" charset="0"/>
                        <a:cs typeface="David" pitchFamily="2" charset="-79"/>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200" b="0" i="0" u="none" strike="noStrike" cap="none" normalizeH="0" baseline="0" smtClean="0">
                          <a:ln>
                            <a:noFill/>
                          </a:ln>
                          <a:solidFill>
                            <a:srgbClr val="000000"/>
                          </a:solidFill>
                          <a:effectLst/>
                          <a:latin typeface="Times New Roman" pitchFamily="18" charset="0"/>
                          <a:ea typeface="Times New Roman" pitchFamily="18" charset="0"/>
                          <a:cs typeface="David" pitchFamily="2" charset="-79"/>
                        </a:rPr>
                        <a:t>*הדרכה קבוצתית בנושא תזונה</a:t>
                      </a:r>
                      <a:endPar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David" pitchFamily="2" charset="-79"/>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200" b="0" i="0" u="none" strike="noStrike" cap="none" normalizeH="0" baseline="0" smtClean="0">
                          <a:ln>
                            <a:noFill/>
                          </a:ln>
                          <a:solidFill>
                            <a:srgbClr val="000000"/>
                          </a:solidFill>
                          <a:effectLst/>
                          <a:latin typeface="Times New Roman" pitchFamily="18" charset="0"/>
                          <a:ea typeface="Times New Roman" pitchFamily="18" charset="0"/>
                          <a:cs typeface="David" pitchFamily="2" charset="-79"/>
                        </a:rPr>
                        <a:t>*שינוי בערכי משקל ו- </a:t>
                      </a:r>
                      <a:r>
                        <a:rPr kumimoji="0" lang="en-US" sz="1200" b="0" i="0" u="none" strike="noStrike" cap="none" normalizeH="0" baseline="0" smtClean="0">
                          <a:ln>
                            <a:noFill/>
                          </a:ln>
                          <a:solidFill>
                            <a:srgbClr val="000000"/>
                          </a:solidFill>
                          <a:effectLst/>
                          <a:latin typeface="Times New Roman" pitchFamily="18" charset="0"/>
                          <a:ea typeface="Times New Roman" pitchFamily="18" charset="0"/>
                          <a:cs typeface="David" pitchFamily="2" charset="-79"/>
                        </a:rPr>
                        <a:t>BMI</a:t>
                      </a:r>
                      <a:endParaRPr kumimoji="0" lang="he-IL" sz="1200" b="0" i="0" u="none" strike="noStrike" cap="none" normalizeH="0" baseline="0" smtClean="0">
                        <a:ln>
                          <a:noFill/>
                        </a:ln>
                        <a:solidFill>
                          <a:srgbClr val="000000"/>
                        </a:solidFill>
                        <a:effectLst/>
                        <a:latin typeface="Times New Roman" pitchFamily="18" charset="0"/>
                        <a:ea typeface="Times New Roman" pitchFamily="18" charset="0"/>
                        <a:cs typeface="David" pitchFamily="2" charset="-79"/>
                      </a:endParaRPr>
                    </a:p>
                  </a:txBody>
                  <a:tcPr marL="114300" marR="11430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0" lang="he-IL" sz="1200" b="0" i="0" u="none" strike="noStrike" cap="none" normalizeH="0" baseline="0" smtClean="0">
                          <a:ln>
                            <a:noFill/>
                          </a:ln>
                          <a:solidFill>
                            <a:schemeClr val="tx1"/>
                          </a:solidFill>
                          <a:effectLst/>
                          <a:latin typeface="Arial" charset="0"/>
                          <a:cs typeface="David" pitchFamily="2" charset="-79"/>
                        </a:rPr>
                        <a:t>ביצוע מעקב משקל לכל המשתתפים במחקר ותיעוד הפגישות הטיפוליות וביצוע השוואה עם קב' ביקורת</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0" lang="he-IL" sz="1200" b="0" i="0" u="none" strike="noStrike" cap="none" normalizeH="0" baseline="0" smtClean="0">
                          <a:ln>
                            <a:noFill/>
                          </a:ln>
                          <a:solidFill>
                            <a:schemeClr val="tx1"/>
                          </a:solidFill>
                          <a:effectLst/>
                          <a:latin typeface="Arial" charset="0"/>
                          <a:cs typeface="Arial" charset="0"/>
                        </a:rPr>
                        <a:t>מחקר השוואתי</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0" lang="he-IL" sz="1200" b="0" i="0" u="none" strike="noStrike" cap="none" normalizeH="0" baseline="0" smtClean="0">
                          <a:ln>
                            <a:noFill/>
                          </a:ln>
                          <a:solidFill>
                            <a:schemeClr val="tx1"/>
                          </a:solidFill>
                          <a:effectLst/>
                          <a:latin typeface="Arial" charset="0"/>
                          <a:cs typeface="David" pitchFamily="2" charset="-79"/>
                        </a:rPr>
                        <a:t>המטופלים בקבוצת בקורת,ללא הדרכה,עלו באופן משמעותי במשקלם ,לעומת מטופלים בקבוצת מחקר</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0" lang="he-IL" sz="1200" b="0" i="0" u="none" strike="noStrike" cap="none" normalizeH="0" baseline="0" smtClean="0">
                          <a:ln>
                            <a:noFill/>
                          </a:ln>
                          <a:solidFill>
                            <a:schemeClr val="tx1"/>
                          </a:solidFill>
                          <a:effectLst/>
                          <a:latin typeface="Arial" charset="0"/>
                          <a:cs typeface="David" pitchFamily="2" charset="-79"/>
                        </a:rPr>
                        <a:t>תומך</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p:cNvSpPr>
          <p:nvPr>
            <p:ph type="title"/>
          </p:nvPr>
        </p:nvSpPr>
        <p:spPr/>
        <p:txBody>
          <a:bodyPr/>
          <a:lstStyle/>
          <a:p>
            <a:r>
              <a:rPr lang="he-IL" smtClean="0"/>
              <a:t>טבלת הערכה מסכמת</a:t>
            </a:r>
            <a:endParaRPr lang="en-US" smtClean="0"/>
          </a:p>
        </p:txBody>
      </p:sp>
      <p:sp>
        <p:nvSpPr>
          <p:cNvPr id="24578" name="מציין מיקום תוכן 9"/>
          <p:cNvSpPr>
            <a:spLocks noGrp="1"/>
          </p:cNvSpPr>
          <p:nvPr>
            <p:ph idx="1"/>
          </p:nvPr>
        </p:nvSpPr>
        <p:spPr/>
        <p:txBody>
          <a:bodyPr/>
          <a:lstStyle/>
          <a:p>
            <a:endParaRPr lang="he-IL" smtClean="0"/>
          </a:p>
        </p:txBody>
      </p:sp>
      <p:graphicFrame>
        <p:nvGraphicFramePr>
          <p:cNvPr id="24612" name="Group 36"/>
          <p:cNvGraphicFramePr>
            <a:graphicFrameLocks noGrp="1"/>
          </p:cNvGraphicFramePr>
          <p:nvPr/>
        </p:nvGraphicFramePr>
        <p:xfrm>
          <a:off x="323850" y="1557338"/>
          <a:ext cx="8351838" cy="4824412"/>
        </p:xfrm>
        <a:graphic>
          <a:graphicData uri="http://schemas.openxmlformats.org/drawingml/2006/table">
            <a:tbl>
              <a:tblPr rtl="1"/>
              <a:tblGrid>
                <a:gridCol w="911225"/>
                <a:gridCol w="912813"/>
                <a:gridCol w="911225"/>
                <a:gridCol w="912812"/>
                <a:gridCol w="911225"/>
                <a:gridCol w="858838"/>
                <a:gridCol w="1030287"/>
                <a:gridCol w="971550"/>
                <a:gridCol w="931863"/>
              </a:tblGrid>
              <a:tr h="1616075">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rgbClr val="000000"/>
                          </a:solidFill>
                          <a:effectLst/>
                          <a:latin typeface="Arial" charset="0"/>
                          <a:cs typeface="Arial" charset="0"/>
                        </a:rPr>
                        <a:t>מחבר ושנת פרסום</a:t>
                      </a:r>
                      <a:endParaRPr kumimoji="0" lang="en-US" sz="1600" b="0" i="0" u="none" strike="noStrike" cap="none" normalizeH="0" baseline="0" smtClean="0">
                        <a:ln>
                          <a:noFill/>
                        </a:ln>
                        <a:solidFill>
                          <a:srgbClr val="000000"/>
                        </a:solidFill>
                        <a:effectLst/>
                        <a:latin typeface="Arial" charset="0"/>
                        <a:cs typeface="Arial"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rgbClr val="000000"/>
                        </a:solidFill>
                        <a:effectLst/>
                        <a:latin typeface="Arial" charset="0"/>
                        <a:cs typeface="David" pitchFamily="2" charset="-79"/>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rgbClr val="000000"/>
                          </a:solidFill>
                          <a:effectLst/>
                          <a:latin typeface="Arial" charset="0"/>
                          <a:cs typeface="Arial" charset="0"/>
                        </a:rPr>
                        <a:t>כתב עת</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rgbClr val="000000"/>
                        </a:solidFill>
                        <a:effectLst/>
                        <a:latin typeface="Arial" charset="0"/>
                        <a:cs typeface="David" pitchFamily="2" charset="-79"/>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rgbClr val="000000"/>
                          </a:solidFill>
                          <a:effectLst/>
                          <a:latin typeface="Arial" charset="0"/>
                          <a:cs typeface="Arial" charset="0"/>
                        </a:rPr>
                        <a:t>שיטת מחקר ורמת היררכיה</a:t>
                      </a:r>
                      <a:endParaRPr kumimoji="0" lang="en-US" sz="1600" b="0" i="0" u="none" strike="noStrike" cap="none" normalizeH="0" baseline="0" smtClean="0">
                        <a:ln>
                          <a:noFill/>
                        </a:ln>
                        <a:solidFill>
                          <a:srgbClr val="000000"/>
                        </a:solidFill>
                        <a:effectLst/>
                        <a:latin typeface="Arial" charset="0"/>
                        <a:cs typeface="Arial"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rgbClr val="000000"/>
                        </a:solidFill>
                        <a:effectLst/>
                        <a:latin typeface="Arial" charset="0"/>
                        <a:cs typeface="David" pitchFamily="2" charset="-79"/>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rgbClr val="000000"/>
                          </a:solidFill>
                          <a:effectLst/>
                          <a:latin typeface="Arial" charset="0"/>
                          <a:cs typeface="Arial" charset="0"/>
                        </a:rPr>
                        <a:t>אוכלוסיה</a:t>
                      </a:r>
                      <a:endParaRPr kumimoji="0" lang="en-US" sz="1600" b="0" i="0" u="none" strike="noStrike" cap="none" normalizeH="0" baseline="0" smtClean="0">
                        <a:ln>
                          <a:noFill/>
                        </a:ln>
                        <a:solidFill>
                          <a:srgbClr val="000000"/>
                        </a:solidFill>
                        <a:effectLst/>
                        <a:latin typeface="Arial" charset="0"/>
                        <a:cs typeface="Arial"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rgbClr val="000000"/>
                        </a:solidFill>
                        <a:effectLst/>
                        <a:latin typeface="Arial" charset="0"/>
                        <a:cs typeface="David" pitchFamily="2" charset="-79"/>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rgbClr val="000000"/>
                          </a:solidFill>
                          <a:effectLst/>
                          <a:latin typeface="Arial" charset="0"/>
                          <a:cs typeface="Arial" charset="0"/>
                        </a:rPr>
                        <a:t>משתנים עיקריים</a:t>
                      </a:r>
                      <a:endParaRPr kumimoji="0" lang="en-US" sz="1600" b="0" i="0" u="none" strike="noStrike" cap="none" normalizeH="0" baseline="0" smtClean="0">
                        <a:ln>
                          <a:noFill/>
                        </a:ln>
                        <a:solidFill>
                          <a:srgbClr val="000000"/>
                        </a:solidFill>
                        <a:effectLst/>
                        <a:latin typeface="Arial" charset="0"/>
                        <a:cs typeface="Arial"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rgbClr val="000000"/>
                        </a:solidFill>
                        <a:effectLst/>
                        <a:latin typeface="Arial" charset="0"/>
                        <a:cs typeface="David" pitchFamily="2" charset="-79"/>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rgbClr val="000000"/>
                          </a:solidFill>
                          <a:effectLst/>
                          <a:latin typeface="Arial" charset="0"/>
                          <a:cs typeface="Arial" charset="0"/>
                        </a:rPr>
                        <a:t>כלים ומדדים</a:t>
                      </a:r>
                      <a:endParaRPr kumimoji="0" lang="en-US" sz="1600" b="0" i="0" u="none" strike="noStrike" cap="none" normalizeH="0" baseline="0" smtClean="0">
                        <a:ln>
                          <a:noFill/>
                        </a:ln>
                        <a:solidFill>
                          <a:srgbClr val="000000"/>
                        </a:solidFill>
                        <a:effectLst/>
                        <a:latin typeface="Arial" charset="0"/>
                        <a:cs typeface="Arial"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rgbClr val="000000"/>
                        </a:solidFill>
                        <a:effectLst/>
                        <a:latin typeface="Arial" charset="0"/>
                        <a:cs typeface="David" pitchFamily="2" charset="-79"/>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rgbClr val="000000"/>
                          </a:solidFill>
                          <a:effectLst/>
                          <a:latin typeface="Arial" charset="0"/>
                          <a:cs typeface="Arial" charset="0"/>
                        </a:rPr>
                        <a:t>ניתוח סטטיסטי</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smtClean="0">
                        <a:ln>
                          <a:noFill/>
                        </a:ln>
                        <a:solidFill>
                          <a:srgbClr val="000000"/>
                        </a:solidFill>
                        <a:effectLst/>
                        <a:latin typeface="Arial" charset="0"/>
                        <a:cs typeface="David" pitchFamily="2" charset="-79"/>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rgbClr val="000000"/>
                          </a:solidFill>
                          <a:effectLst/>
                          <a:latin typeface="Arial" charset="0"/>
                          <a:cs typeface="Arial" charset="0"/>
                        </a:rPr>
                        <a:t>ממצאים</a:t>
                      </a:r>
                      <a:endParaRPr kumimoji="0" lang="he-IL" sz="1600" b="0" i="0" u="none" strike="noStrike" cap="none" normalizeH="0" baseline="0" smtClean="0">
                        <a:ln>
                          <a:noFill/>
                        </a:ln>
                        <a:solidFill>
                          <a:schemeClr val="tx1"/>
                        </a:solidFill>
                        <a:effectLst/>
                        <a:latin typeface="Arial" charset="0"/>
                        <a:cs typeface="David" pitchFamily="2" charset="-79"/>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smtClean="0">
                          <a:ln>
                            <a:noFill/>
                          </a:ln>
                          <a:solidFill>
                            <a:srgbClr val="000000"/>
                          </a:solidFill>
                          <a:effectLst/>
                          <a:latin typeface="Arial" charset="0"/>
                          <a:cs typeface="Arial" charset="0"/>
                        </a:rPr>
                        <a:t>רלוונטיות</a:t>
                      </a:r>
                      <a:endParaRPr kumimoji="0" lang="he-IL" sz="1600" b="0" i="0" u="none" strike="noStrike" cap="none" normalizeH="0" baseline="0" smtClean="0">
                        <a:ln>
                          <a:noFill/>
                        </a:ln>
                        <a:solidFill>
                          <a:schemeClr val="tx1"/>
                        </a:solidFill>
                        <a:effectLst/>
                        <a:latin typeface="Arial" charset="0"/>
                        <a:cs typeface="David" pitchFamily="2" charset="-79"/>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3208338">
                <a:tc>
                  <a:txBody>
                    <a:bodyPr/>
                    <a:lstStyle/>
                    <a:p>
                      <a:pPr marL="0" marR="0" lvl="0" indent="0" algn="l" defTabSz="914400" rtl="1" eaLnBrk="1" fontAlgn="base" latinLnBrk="0" hangingPunct="1">
                        <a:lnSpc>
                          <a:spcPct val="15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Arial" charset="0"/>
                        </a:rPr>
                        <a:t>Mary weber et al(2006)</a:t>
                      </a:r>
                      <a:endParaRPr kumimoji="0" lang="en-US"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114300" marR="11430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Arial" charset="0"/>
                        </a:rPr>
                        <a:t>Science direct –schzophrenia research 83</a:t>
                      </a:r>
                      <a:endParaRPr kumimoji="0" lang="he-IL" sz="1200" b="0" i="0" u="none" strike="noStrike" cap="none" normalizeH="0" baseline="0" smtClean="0">
                        <a:ln>
                          <a:noFill/>
                        </a:ln>
                        <a:solidFill>
                          <a:srgbClr val="000000"/>
                        </a:solidFill>
                        <a:effectLst/>
                        <a:latin typeface="Arial" charset="0"/>
                        <a:cs typeface="David" pitchFamily="2" charset="-79"/>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200" b="0" i="0" u="none" strike="noStrike" cap="none" normalizeH="0" baseline="0" smtClean="0">
                          <a:ln>
                            <a:noFill/>
                          </a:ln>
                          <a:solidFill>
                            <a:srgbClr val="000000"/>
                          </a:solidFill>
                          <a:effectLst/>
                          <a:latin typeface="Arial" charset="0"/>
                          <a:cs typeface="Arial" charset="0"/>
                        </a:rPr>
                        <a:t>מחקר השוואה  בין קבוצת ביקורת לקבוצה שקיבלה הדרכה קוגנטיבית התנהגותית למשך 16 שבועות.</a:t>
                      </a:r>
                      <a:endParaRPr kumimoji="0" lang="en-US" sz="1200" b="0" i="0" u="none" strike="noStrike" cap="none" normalizeH="0" baseline="0" smtClean="0">
                        <a:ln>
                          <a:noFill/>
                        </a:ln>
                        <a:solidFill>
                          <a:srgbClr val="000000"/>
                        </a:solidFill>
                        <a:effectLst/>
                        <a:latin typeface="Arial" charset="0"/>
                        <a:cs typeface="Arial"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200" b="0" i="0" u="none" strike="noStrike" cap="none" normalizeH="0" baseline="0" smtClean="0">
                          <a:ln>
                            <a:noFill/>
                          </a:ln>
                          <a:solidFill>
                            <a:srgbClr val="000000"/>
                          </a:solidFill>
                          <a:effectLst/>
                          <a:latin typeface="Arial" charset="0"/>
                          <a:cs typeface="Arial" charset="0"/>
                        </a:rPr>
                        <a:t> רמה 2 </a:t>
                      </a:r>
                      <a:endParaRPr kumimoji="0" lang="en-US"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114300" marR="11430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200" b="0" i="0" u="none" strike="noStrike" cap="none" normalizeH="0" baseline="0" smtClean="0">
                          <a:ln>
                            <a:noFill/>
                          </a:ln>
                          <a:solidFill>
                            <a:srgbClr val="000000"/>
                          </a:solidFill>
                          <a:effectLst/>
                          <a:latin typeface="Arial" charset="0"/>
                          <a:cs typeface="Arial" charset="0"/>
                        </a:rPr>
                        <a:t>34מטופלים שחולקו רנדומלית לקבוצת ביקורת  וקבוצת מחקר</a:t>
                      </a:r>
                      <a:endParaRPr kumimoji="0" lang="he-IL" sz="1200" b="0" i="0" u="none" strike="noStrike" cap="none" normalizeH="0" baseline="0" smtClean="0">
                        <a:ln>
                          <a:noFill/>
                        </a:ln>
                        <a:solidFill>
                          <a:srgbClr val="000000"/>
                        </a:solidFill>
                        <a:effectLst/>
                        <a:latin typeface="Arial" charset="0"/>
                        <a:cs typeface="David" pitchFamily="2" charset="-79"/>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200" b="0" i="0" u="none" strike="noStrike" cap="none" normalizeH="0" baseline="0" smtClean="0">
                          <a:ln>
                            <a:noFill/>
                          </a:ln>
                          <a:solidFill>
                            <a:srgbClr val="000000"/>
                          </a:solidFill>
                          <a:effectLst/>
                          <a:latin typeface="Times New Roman" pitchFamily="18" charset="0"/>
                          <a:ea typeface="Times New Roman" pitchFamily="18" charset="0"/>
                          <a:cs typeface="David" pitchFamily="2" charset="-79"/>
                        </a:rPr>
                        <a:t>*הדרכה קבוצתית  התנהגותית-קוגניטיביתבנושא תזונה</a:t>
                      </a:r>
                      <a:endParaRPr kumimoji="0" lang="en-US" sz="1200" b="0" i="0" u="none" strike="noStrike" cap="none" normalizeH="0" baseline="0" smtClean="0">
                        <a:ln>
                          <a:noFill/>
                        </a:ln>
                        <a:solidFill>
                          <a:schemeClr val="tx1"/>
                        </a:solidFill>
                        <a:effectLst/>
                        <a:latin typeface="Times New Roman" pitchFamily="18" charset="0"/>
                        <a:ea typeface="Times New Roman" pitchFamily="18" charset="0"/>
                        <a:cs typeface="David" pitchFamily="2" charset="-79"/>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200" b="0" i="0" u="none" strike="noStrike" cap="none" normalizeH="0" baseline="0" smtClean="0">
                          <a:ln>
                            <a:noFill/>
                          </a:ln>
                          <a:solidFill>
                            <a:srgbClr val="000000"/>
                          </a:solidFill>
                          <a:effectLst/>
                          <a:latin typeface="Times New Roman" pitchFamily="18" charset="0"/>
                          <a:ea typeface="Times New Roman" pitchFamily="18" charset="0"/>
                          <a:cs typeface="David" pitchFamily="2" charset="-79"/>
                        </a:rPr>
                        <a:t>*שינוי בערכי משקל ו- </a:t>
                      </a:r>
                      <a:r>
                        <a:rPr kumimoji="0" lang="en-US" sz="1200" b="0" i="0" u="none" strike="noStrike" cap="none" normalizeH="0" baseline="0" smtClean="0">
                          <a:ln>
                            <a:noFill/>
                          </a:ln>
                          <a:solidFill>
                            <a:srgbClr val="000000"/>
                          </a:solidFill>
                          <a:effectLst/>
                          <a:latin typeface="Times New Roman" pitchFamily="18" charset="0"/>
                          <a:ea typeface="Times New Roman" pitchFamily="18" charset="0"/>
                          <a:cs typeface="David" pitchFamily="2" charset="-79"/>
                        </a:rPr>
                        <a:t>BMI</a:t>
                      </a:r>
                      <a:endParaRPr kumimoji="0" lang="he-IL" sz="1200" b="0" i="0" u="none" strike="noStrike" cap="none" normalizeH="0" baseline="0" smtClean="0">
                        <a:ln>
                          <a:noFill/>
                        </a:ln>
                        <a:solidFill>
                          <a:srgbClr val="000000"/>
                        </a:solidFill>
                        <a:effectLst/>
                        <a:latin typeface="Times New Roman" pitchFamily="18" charset="0"/>
                        <a:ea typeface="Times New Roman" pitchFamily="18" charset="0"/>
                        <a:cs typeface="David" pitchFamily="2" charset="-79"/>
                      </a:endParaRPr>
                    </a:p>
                  </a:txBody>
                  <a:tcPr marL="114300" marR="11430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200" b="0" i="0" u="none" strike="noStrike" cap="none" normalizeH="0" baseline="0" smtClean="0">
                          <a:ln>
                            <a:noFill/>
                          </a:ln>
                          <a:solidFill>
                            <a:schemeClr val="tx1"/>
                          </a:solidFill>
                          <a:effectLst/>
                          <a:latin typeface="Arial" charset="0"/>
                          <a:cs typeface="David" pitchFamily="2" charset="-79"/>
                        </a:rPr>
                        <a:t>ביצוע מעקב משקל לכל המשתתפים במחקר ותיעוד הפגישות הטיפוליות וביצוע השוואה עם קב' ביקורת</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200" b="0" i="0" u="none" strike="noStrike" cap="none" normalizeH="0" baseline="0" smtClean="0">
                          <a:ln>
                            <a:noFill/>
                          </a:ln>
                          <a:solidFill>
                            <a:srgbClr val="000000"/>
                          </a:solidFill>
                          <a:effectLst/>
                          <a:latin typeface="Arial" charset="0"/>
                          <a:cs typeface="Arial" charset="0"/>
                        </a:rPr>
                        <a:t>השוואת הממצאים בין שתי הקבוצות בכל הפרמטרים שנבדקו</a:t>
                      </a:r>
                      <a:endParaRPr kumimoji="0" lang="he-IL" sz="1200" b="0" i="0" u="none" strike="noStrike" cap="none" normalizeH="0" baseline="0" smtClean="0">
                        <a:ln>
                          <a:noFill/>
                        </a:ln>
                        <a:solidFill>
                          <a:srgbClr val="000000"/>
                        </a:solidFill>
                        <a:effectLst/>
                        <a:latin typeface="Arial" charset="0"/>
                        <a:cs typeface="David" pitchFamily="2" charset="-79"/>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200" b="0" i="0" u="none" strike="noStrike" cap="none" normalizeH="0" baseline="0" smtClean="0">
                          <a:ln>
                            <a:noFill/>
                          </a:ln>
                          <a:solidFill>
                            <a:srgbClr val="000000"/>
                          </a:solidFill>
                          <a:effectLst/>
                          <a:latin typeface="Arial" charset="0"/>
                          <a:cs typeface="Arial" charset="0"/>
                        </a:rPr>
                        <a:t>בקרב מטופלים שהשתתפו בתוכנית וההדרכות חל שיפור בבריאותם וירידה במשקל גופם לעומת קבוצה שלא נעשתה בקרבה התערבות</a:t>
                      </a:r>
                      <a:endParaRPr kumimoji="0" lang="he-IL" sz="1200" b="0" i="0" u="none" strike="noStrike" cap="none" normalizeH="0" baseline="0" smtClean="0">
                        <a:ln>
                          <a:noFill/>
                        </a:ln>
                        <a:solidFill>
                          <a:srgbClr val="000000"/>
                        </a:solidFill>
                        <a:effectLst/>
                        <a:latin typeface="Arial" charset="0"/>
                        <a:cs typeface="David" pitchFamily="2" charset="-79"/>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200" b="0" i="0" u="none" strike="noStrike" cap="none" normalizeH="0" baseline="0" smtClean="0">
                          <a:ln>
                            <a:noFill/>
                          </a:ln>
                          <a:solidFill>
                            <a:srgbClr val="000000"/>
                          </a:solidFill>
                          <a:effectLst/>
                          <a:latin typeface="Arial" charset="0"/>
                          <a:cs typeface="Arial" charset="0"/>
                        </a:rPr>
                        <a:t>תומך</a:t>
                      </a:r>
                      <a:endParaRPr kumimoji="0" lang="he-IL" sz="1200" b="0" i="0" u="none" strike="noStrike" cap="none" normalizeH="0" baseline="0" smtClean="0">
                        <a:ln>
                          <a:noFill/>
                        </a:ln>
                        <a:solidFill>
                          <a:srgbClr val="000000"/>
                        </a:solidFill>
                        <a:effectLst/>
                        <a:latin typeface="Arial" charset="0"/>
                        <a:cs typeface="David" pitchFamily="2" charset="-79"/>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1_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1_ערכת נושא Office">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1458</TotalTime>
  <Words>1035</Words>
  <Application>Microsoft Office PowerPoint</Application>
  <PresentationFormat>‫הצגה על המסך (4:3)</PresentationFormat>
  <Paragraphs>159</Paragraphs>
  <Slides>14</Slides>
  <Notes>6</Notes>
  <HiddenSlides>0</HiddenSlides>
  <MMClips>0</MMClips>
  <ScaleCrop>false</ScaleCrop>
  <HeadingPairs>
    <vt:vector size="6" baseType="variant">
      <vt:variant>
        <vt:lpstr>גופנים בשימוש</vt:lpstr>
      </vt:variant>
      <vt:variant>
        <vt:i4>6</vt:i4>
      </vt:variant>
      <vt:variant>
        <vt:lpstr>תבנית עיצוב</vt:lpstr>
      </vt:variant>
      <vt:variant>
        <vt:i4>1</vt:i4>
      </vt:variant>
      <vt:variant>
        <vt:lpstr>כותרות שקופיות</vt:lpstr>
      </vt:variant>
      <vt:variant>
        <vt:i4>14</vt:i4>
      </vt:variant>
    </vt:vector>
  </HeadingPairs>
  <TitlesOfParts>
    <vt:vector size="21" baseType="lpstr">
      <vt:lpstr>Arial</vt:lpstr>
      <vt:lpstr>Calibri</vt:lpstr>
      <vt:lpstr>Tahoma</vt:lpstr>
      <vt:lpstr>Times New Roman</vt:lpstr>
      <vt:lpstr>Bookman Old Style</vt:lpstr>
      <vt:lpstr>David</vt:lpstr>
      <vt:lpstr>1_ערכת נושא Office</vt:lpstr>
      <vt:lpstr>EBP  במחלקת נוער סגורה </vt:lpstr>
      <vt:lpstr>שקופית 2</vt:lpstr>
      <vt:lpstr>             שאלה קלינית בפורמט  PICO                       בקרב מאושפזים במחלקת נוער פסיכיאטרית סגורה הנוטלים תרופות מגבירות תאבון, כיצד תשפיע הדרכה קבוצתית רציפה ומובנית של הצוות הסיעודי אודות תזונה נכונה ושמירה על משקל הגוף לעומת התערבות פרטנית לא מובנית  על שינויים בערכי BMI  לאורך האשפוז </vt:lpstr>
      <vt:lpstr>מילות מפתח ומאגרי מידע Adolescents, inpatients, adolescent psychiatric closed ward, medicines increases weight, appetite nutrition, higher BMI, weight, normal weight ,structured group training, nursing staff, proper nutrition, keeping body's weight dietician, a high BMI, unstructured training, unstructured individualized intervention, normal weight consultation</vt:lpstr>
      <vt:lpstr>טבלת הערכה מסכמת</vt:lpstr>
      <vt:lpstr>טבלת הערכה מסכמת</vt:lpstr>
      <vt:lpstr>טבלת הערכה מסכמת</vt:lpstr>
      <vt:lpstr>טבלת הערכה מסכמת</vt:lpstr>
      <vt:lpstr>טבלת הערכה מסכמת</vt:lpstr>
      <vt:lpstr>חוות דעת מומחים</vt:lpstr>
      <vt:lpstr>חוות דעת מומחים (המשך)</vt:lpstr>
      <vt:lpstr>מסקנות</vt:lpstr>
      <vt:lpstr>ההמלצות לעשייה</vt:lpstr>
      <vt:lpstr>מדדים להערכת תהליך היישום</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שקופית 1</dc:title>
  <dc:creator>shaybl</dc:creator>
  <cp:lastModifiedBy>PC-0222</cp:lastModifiedBy>
  <cp:revision>87</cp:revision>
  <dcterms:created xsi:type="dcterms:W3CDTF">2011-01-06T14:05:42Z</dcterms:created>
  <dcterms:modified xsi:type="dcterms:W3CDTF">2013-04-14T10:22:00Z</dcterms:modified>
</cp:coreProperties>
</file>