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7"/>
  </p:notesMasterIdLst>
  <p:sldIdLst>
    <p:sldId id="271" r:id="rId2"/>
    <p:sldId id="272" r:id="rId3"/>
    <p:sldId id="273" r:id="rId4"/>
    <p:sldId id="260" r:id="rId5"/>
    <p:sldId id="274" r:id="rId6"/>
    <p:sldId id="262" r:id="rId7"/>
    <p:sldId id="275" r:id="rId8"/>
    <p:sldId id="285" r:id="rId9"/>
    <p:sldId id="291" r:id="rId10"/>
    <p:sldId id="286" r:id="rId11"/>
    <p:sldId id="287" r:id="rId12"/>
    <p:sldId id="288" r:id="rId13"/>
    <p:sldId id="292" r:id="rId14"/>
    <p:sldId id="290" r:id="rId15"/>
    <p:sldId id="284" r:id="rId16"/>
  </p:sldIdLst>
  <p:sldSz cx="9144000" cy="6858000" type="screen4x3"/>
  <p:notesSz cx="9144000" cy="6858000"/>
  <p:defaultTextStyle>
    <a:defPPr>
      <a:defRPr lang="he-IL"/>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אילת סופר" initials="" lastIdx="2" clrIdx="0"/>
  <p:cmAuthor id="1" name="תמר"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3300"/>
    <a:srgbClr val="336600"/>
    <a:srgbClr val="66FF33"/>
    <a:srgbClr val="FFCC99"/>
    <a:srgbClr val="FFCC66"/>
    <a:srgbClr val="008000"/>
    <a:srgbClr val="FF0000"/>
  </p:clrMru>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ללא סגנון, ללא רשת">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סגנון ביניים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סגנון ערכת נושא 1 - הדגשה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2838BEF-8BB2-4498-84A7-C5851F593DF1}" styleName="סגנון ביניים 4 - הדגשה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aximized" horzBarState="maximized">
    <p:restoredLeft sz="84383" autoAdjust="0"/>
    <p:restoredTop sz="98208" autoAdjust="0"/>
  </p:normalViewPr>
  <p:slideViewPr>
    <p:cSldViewPr>
      <p:cViewPr>
        <p:scale>
          <a:sx n="80" d="100"/>
          <a:sy n="80" d="100"/>
        </p:scale>
        <p:origin x="-696" y="-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6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27651" name="Rectangle 3"/>
          <p:cNvSpPr>
            <a:spLocks noGrp="1" noChangeArrowheads="1"/>
          </p:cNvSpPr>
          <p:nvPr>
            <p:ph type="dt" idx="1"/>
          </p:nvPr>
        </p:nvSpPr>
        <p:spPr bwMode="auto">
          <a:xfrm>
            <a:off x="1588"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Calibri" pitchFamily="34" charset="0"/>
              </a:defRPr>
            </a:lvl1pPr>
          </a:lstStyle>
          <a:p>
            <a:pPr>
              <a:defRPr/>
            </a:pPr>
            <a:fld id="{6B7495B2-B157-4F02-8453-C4438A79DB6D}" type="datetimeFigureOut">
              <a:rPr lang="he-IL"/>
              <a:pPr>
                <a:defRPr/>
              </a:pPr>
              <a:t>י"ג/חשון/תשע"ג</a:t>
            </a:fld>
            <a:endParaRPr lang="en-US"/>
          </a:p>
        </p:txBody>
      </p:sp>
      <p:sp>
        <p:nvSpPr>
          <p:cNvPr id="13316"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e-IL" noProof="0" smtClean="0"/>
              <a:t>לחץ כדי לערוך סגנונות טקסט של תבנית בסיס</a:t>
            </a:r>
            <a:endParaRPr lang="en-US" noProof="0" smtClean="0"/>
          </a:p>
          <a:p>
            <a:pPr lvl="1"/>
            <a:r>
              <a:rPr lang="he-IL" noProof="0" smtClean="0"/>
              <a:t>רמה שנייה</a:t>
            </a:r>
            <a:endParaRPr lang="en-US" noProof="0" smtClean="0"/>
          </a:p>
          <a:p>
            <a:pPr lvl="2"/>
            <a:r>
              <a:rPr lang="he-IL" noProof="0" smtClean="0"/>
              <a:t>רמה שלישית</a:t>
            </a:r>
            <a:endParaRPr lang="en-US" noProof="0" smtClean="0"/>
          </a:p>
          <a:p>
            <a:pPr lvl="3"/>
            <a:r>
              <a:rPr lang="he-IL" noProof="0" smtClean="0"/>
              <a:t>רמה רביעית</a:t>
            </a:r>
            <a:endParaRPr lang="en-US" noProof="0" smtClean="0"/>
          </a:p>
          <a:p>
            <a:pPr lvl="4"/>
            <a:r>
              <a:rPr lang="he-IL" noProof="0" smtClean="0"/>
              <a:t>רמה חמישית</a:t>
            </a:r>
            <a:endParaRPr lang="en-US" noProof="0" smtClean="0"/>
          </a:p>
        </p:txBody>
      </p:sp>
      <p:sp>
        <p:nvSpPr>
          <p:cNvPr id="27654" name="Rectangle 6"/>
          <p:cNvSpPr>
            <a:spLocks noGrp="1" noChangeArrowheads="1"/>
          </p:cNvSpPr>
          <p:nvPr>
            <p:ph type="ftr" sz="quarter" idx="4"/>
          </p:nvPr>
        </p:nvSpPr>
        <p:spPr bwMode="auto">
          <a:xfrm>
            <a:off x="518160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27655" name="Rectangle 7"/>
          <p:cNvSpPr>
            <a:spLocks noGrp="1" noChangeArrowheads="1"/>
          </p:cNvSpPr>
          <p:nvPr>
            <p:ph type="sldNum" sz="quarter" idx="5"/>
          </p:nvPr>
        </p:nvSpPr>
        <p:spPr bwMode="auto">
          <a:xfrm>
            <a:off x="1588"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Calibri" pitchFamily="34" charset="0"/>
              </a:defRPr>
            </a:lvl1pPr>
          </a:lstStyle>
          <a:p>
            <a:pPr>
              <a:defRPr/>
            </a:pPr>
            <a:fld id="{F9C587C9-DAE8-40D5-B141-7C5CB855E235}" type="slidenum">
              <a:rPr lang="he-IL"/>
              <a:pPr>
                <a:defRPr/>
              </a:pPr>
              <a:t>‹#›</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Calibri" pitchFamily="34" charset="0"/>
        <a:ea typeface="+mn-ea"/>
        <a:cs typeface="Arial" charset="0"/>
      </a:defRPr>
    </a:lvl1pPr>
    <a:lvl2pPr marL="457200" algn="r" rtl="1" eaLnBrk="0" fontAlgn="base" hangingPunct="0">
      <a:spcBef>
        <a:spcPct val="30000"/>
      </a:spcBef>
      <a:spcAft>
        <a:spcPct val="0"/>
      </a:spcAft>
      <a:defRPr sz="1200" kern="1200">
        <a:solidFill>
          <a:schemeClr val="tx1"/>
        </a:solidFill>
        <a:latin typeface="Calibri" pitchFamily="34" charset="0"/>
        <a:ea typeface="+mn-ea"/>
        <a:cs typeface="Arial" charset="0"/>
      </a:defRPr>
    </a:lvl2pPr>
    <a:lvl3pPr marL="914400" algn="r" rtl="1" eaLnBrk="0" fontAlgn="base" hangingPunct="0">
      <a:spcBef>
        <a:spcPct val="30000"/>
      </a:spcBef>
      <a:spcAft>
        <a:spcPct val="0"/>
      </a:spcAft>
      <a:defRPr sz="1200" kern="1200">
        <a:solidFill>
          <a:schemeClr val="tx1"/>
        </a:solidFill>
        <a:latin typeface="Calibri" pitchFamily="34"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Calibri" pitchFamily="34"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Calibri" pitchFamily="34" charset="0"/>
        <a:ea typeface="+mn-ea"/>
        <a:cs typeface="Arial"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מציין מיקום של תמונת שקופית 1"/>
          <p:cNvSpPr>
            <a:spLocks noGrp="1" noRot="1" noChangeAspect="1"/>
          </p:cNvSpPr>
          <p:nvPr>
            <p:ph type="sldImg"/>
          </p:nvPr>
        </p:nvSpPr>
        <p:spPr>
          <a:ln/>
        </p:spPr>
      </p:sp>
      <p:sp>
        <p:nvSpPr>
          <p:cNvPr id="15362" name="מציין מיקום של הערות 2"/>
          <p:cNvSpPr>
            <a:spLocks noGrp="1"/>
          </p:cNvSpPr>
          <p:nvPr>
            <p:ph type="body" idx="1"/>
          </p:nvPr>
        </p:nvSpPr>
        <p:spPr>
          <a:noFill/>
          <a:ln/>
        </p:spPr>
        <p:txBody>
          <a:bodyPr/>
          <a:lstStyle/>
          <a:p>
            <a:endParaRPr lang="he-IL" smtClean="0"/>
          </a:p>
        </p:txBody>
      </p:sp>
      <p:sp>
        <p:nvSpPr>
          <p:cNvPr id="15363" name="מציין מיקום של מספר שקופית 3"/>
          <p:cNvSpPr>
            <a:spLocks noGrp="1"/>
          </p:cNvSpPr>
          <p:nvPr>
            <p:ph type="sldNum" sz="quarter" idx="5"/>
          </p:nvPr>
        </p:nvSpPr>
        <p:spPr>
          <a:noFill/>
        </p:spPr>
        <p:txBody>
          <a:bodyPr/>
          <a:lstStyle/>
          <a:p>
            <a:fld id="{35BA6E55-E256-4C67-BB60-825CCBF8D243}" type="slidenum">
              <a:rPr lang="he-IL"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endParaRPr lang="en-US" sz="800" smtClean="0">
              <a:cs typeface="Tahoma"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מציין מיקום של תמונת שקופית 1"/>
          <p:cNvSpPr>
            <a:spLocks noGrp="1" noRot="1" noChangeAspect="1"/>
          </p:cNvSpPr>
          <p:nvPr>
            <p:ph type="sldImg"/>
          </p:nvPr>
        </p:nvSpPr>
        <p:spPr>
          <a:ln/>
        </p:spPr>
      </p:sp>
      <p:sp>
        <p:nvSpPr>
          <p:cNvPr id="19458" name="מציין מיקום של הערות 2"/>
          <p:cNvSpPr>
            <a:spLocks noGrp="1"/>
          </p:cNvSpPr>
          <p:nvPr>
            <p:ph type="body" idx="1"/>
          </p:nvPr>
        </p:nvSpPr>
        <p:spPr>
          <a:noFill/>
          <a:ln/>
        </p:spPr>
        <p:txBody>
          <a:bodyPr/>
          <a:lstStyle/>
          <a:p>
            <a:endParaRPr lang="he-IL" smtClean="0"/>
          </a:p>
        </p:txBody>
      </p:sp>
      <p:sp>
        <p:nvSpPr>
          <p:cNvPr id="19459" name="מציין מיקום של מספר שקופית 3"/>
          <p:cNvSpPr>
            <a:spLocks noGrp="1"/>
          </p:cNvSpPr>
          <p:nvPr>
            <p:ph type="sldNum" sz="quarter" idx="5"/>
          </p:nvPr>
        </p:nvSpPr>
        <p:spPr>
          <a:noFill/>
        </p:spPr>
        <p:txBody>
          <a:bodyPr/>
          <a:lstStyle/>
          <a:p>
            <a:fld id="{23C87C69-86B3-4E7E-9981-C3E680F58F25}" type="slidenum">
              <a:rPr lang="he-IL"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מציין מיקום של תמונת שקופית 1"/>
          <p:cNvSpPr>
            <a:spLocks noGrp="1" noRot="1" noChangeAspect="1"/>
          </p:cNvSpPr>
          <p:nvPr>
            <p:ph type="sldImg"/>
          </p:nvPr>
        </p:nvSpPr>
        <p:spPr>
          <a:ln/>
        </p:spPr>
      </p:sp>
      <p:sp>
        <p:nvSpPr>
          <p:cNvPr id="22530" name="מציין מיקום של הערות 2"/>
          <p:cNvSpPr>
            <a:spLocks noGrp="1"/>
          </p:cNvSpPr>
          <p:nvPr>
            <p:ph type="body" idx="1"/>
          </p:nvPr>
        </p:nvSpPr>
        <p:spPr>
          <a:noFill/>
          <a:ln/>
        </p:spPr>
        <p:txBody>
          <a:bodyPr/>
          <a:lstStyle/>
          <a:p>
            <a:endParaRPr lang="he-IL" smtClean="0"/>
          </a:p>
        </p:txBody>
      </p:sp>
      <p:sp>
        <p:nvSpPr>
          <p:cNvPr id="22531" name="מציין מיקום של מספר שקופית 3"/>
          <p:cNvSpPr>
            <a:spLocks noGrp="1"/>
          </p:cNvSpPr>
          <p:nvPr>
            <p:ph type="sldNum" sz="quarter" idx="5"/>
          </p:nvPr>
        </p:nvSpPr>
        <p:spPr>
          <a:noFill/>
        </p:spPr>
        <p:txBody>
          <a:bodyPr/>
          <a:lstStyle/>
          <a:p>
            <a:fld id="{F6397BBF-2810-4B27-ABD2-A4F3642CD7CE}" type="slidenum">
              <a:rPr lang="he-IL"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מציין מיקום של תמונת שקופית 1"/>
          <p:cNvSpPr>
            <a:spLocks noGrp="1" noRot="1" noChangeAspect="1"/>
          </p:cNvSpPr>
          <p:nvPr>
            <p:ph type="sldImg"/>
          </p:nvPr>
        </p:nvSpPr>
        <p:spPr>
          <a:ln/>
        </p:spPr>
      </p:sp>
      <p:sp>
        <p:nvSpPr>
          <p:cNvPr id="24578" name="מציין מיקום של הערות 2"/>
          <p:cNvSpPr>
            <a:spLocks noGrp="1"/>
          </p:cNvSpPr>
          <p:nvPr>
            <p:ph type="body" idx="1"/>
          </p:nvPr>
        </p:nvSpPr>
        <p:spPr>
          <a:noFill/>
          <a:ln/>
        </p:spPr>
        <p:txBody>
          <a:bodyPr/>
          <a:lstStyle/>
          <a:p>
            <a:endParaRPr lang="he-IL" smtClean="0"/>
          </a:p>
        </p:txBody>
      </p:sp>
      <p:sp>
        <p:nvSpPr>
          <p:cNvPr id="24579" name="מציין מיקום של מספר שקופית 3"/>
          <p:cNvSpPr>
            <a:spLocks noGrp="1"/>
          </p:cNvSpPr>
          <p:nvPr>
            <p:ph type="sldNum" sz="quarter" idx="5"/>
          </p:nvPr>
        </p:nvSpPr>
        <p:spPr>
          <a:noFill/>
        </p:spPr>
        <p:txBody>
          <a:bodyPr/>
          <a:lstStyle/>
          <a:p>
            <a:fld id="{1827B577-909A-4C81-B4AF-402091E90556}" type="slidenum">
              <a:rPr lang="he-IL" smtClean="0"/>
              <a:pPr/>
              <a:t>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6"/>
            <a:ext cx="7772400" cy="1470025"/>
          </a:xfrm>
        </p:spPr>
        <p:txBody>
          <a:bodyPr/>
          <a:lstStyle/>
          <a:p>
            <a:r>
              <a:rPr lang="he-IL" smtClean="0"/>
              <a:t>לחץ כדי לערוך סגנון כותרת של תבנית בסיס</a:t>
            </a:r>
            <a:endParaRPr lang="en-US"/>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a:p>
        </p:txBody>
      </p:sp>
      <p:sp>
        <p:nvSpPr>
          <p:cNvPr id="4" name="מציין מיקום של תאריך 3"/>
          <p:cNvSpPr>
            <a:spLocks noGrp="1"/>
          </p:cNvSpPr>
          <p:nvPr>
            <p:ph type="dt" sz="half" idx="10"/>
          </p:nvPr>
        </p:nvSpPr>
        <p:spPr/>
        <p:txBody>
          <a:bodyPr/>
          <a:lstStyle>
            <a:lvl1pPr rtl="1">
              <a:defRPr/>
            </a:lvl1pPr>
          </a:lstStyle>
          <a:p>
            <a:pPr>
              <a:defRPr/>
            </a:pPr>
            <a:fld id="{3550B8A3-9633-4BAB-9D53-42FBF0DD4E76}" type="datetimeFigureOut">
              <a:rPr lang="en-US"/>
              <a:pPr>
                <a:defRPr/>
              </a:pPr>
              <a:t>10/29/2012</a:t>
            </a:fld>
            <a:endParaRPr lang="en-US"/>
          </a:p>
        </p:txBody>
      </p:sp>
      <p:sp>
        <p:nvSpPr>
          <p:cNvPr id="5" name="מציין מיקום של כותרת תחתונה 4"/>
          <p:cNvSpPr>
            <a:spLocks noGrp="1"/>
          </p:cNvSpPr>
          <p:nvPr>
            <p:ph type="ftr" sz="quarter" idx="11"/>
          </p:nvPr>
        </p:nvSpPr>
        <p:spPr/>
        <p:txBody>
          <a:bodyPr/>
          <a:lstStyle>
            <a:lvl1pP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E4673177-51AC-48E0-9175-27EE665B7974}" type="slidenum">
              <a:rPr lang="he-IL"/>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rtl="1">
              <a:defRPr/>
            </a:lvl1pPr>
          </a:lstStyle>
          <a:p>
            <a:pPr>
              <a:defRPr/>
            </a:pPr>
            <a:fld id="{EC4AC86F-0D7A-4696-BEF7-B61645B98DCA}" type="datetimeFigureOut">
              <a:rPr lang="en-US"/>
              <a:pPr>
                <a:defRPr/>
              </a:pPr>
              <a:t>10/29/2012</a:t>
            </a:fld>
            <a:endParaRPr lang="en-US"/>
          </a:p>
        </p:txBody>
      </p:sp>
      <p:sp>
        <p:nvSpPr>
          <p:cNvPr id="5" name="מציין מיקום של כותרת תחתונה 4"/>
          <p:cNvSpPr>
            <a:spLocks noGrp="1"/>
          </p:cNvSpPr>
          <p:nvPr>
            <p:ph type="ftr" sz="quarter" idx="11"/>
          </p:nvPr>
        </p:nvSpPr>
        <p:spPr/>
        <p:txBody>
          <a:bodyPr/>
          <a:lstStyle>
            <a:lvl1pP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EEC30D43-BF85-4295-80B0-B7E96722E7EF}" type="slidenum">
              <a:rPr lang="he-IL"/>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9"/>
            <a:ext cx="2057400" cy="5851525"/>
          </a:xfrm>
        </p:spPr>
        <p:txBody>
          <a:bodyPr vert="eaVert"/>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a:xfrm>
            <a:off x="457200" y="274639"/>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rtl="1">
              <a:defRPr/>
            </a:lvl1pPr>
          </a:lstStyle>
          <a:p>
            <a:pPr>
              <a:defRPr/>
            </a:pPr>
            <a:fld id="{78668C9F-8DDE-4216-9235-A89BA4476B4D}" type="datetimeFigureOut">
              <a:rPr lang="en-US"/>
              <a:pPr>
                <a:defRPr/>
              </a:pPr>
              <a:t>10/29/2012</a:t>
            </a:fld>
            <a:endParaRPr lang="en-US"/>
          </a:p>
        </p:txBody>
      </p:sp>
      <p:sp>
        <p:nvSpPr>
          <p:cNvPr id="5" name="מציין מיקום של כותרת תחתונה 4"/>
          <p:cNvSpPr>
            <a:spLocks noGrp="1"/>
          </p:cNvSpPr>
          <p:nvPr>
            <p:ph type="ftr" sz="quarter" idx="11"/>
          </p:nvPr>
        </p:nvSpPr>
        <p:spPr/>
        <p:txBody>
          <a:bodyPr/>
          <a:lstStyle>
            <a:lvl1pP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173ADD30-E88A-4B92-883D-116F633FA3ED}" type="slidenum">
              <a:rPr lang="he-IL"/>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rtl="1">
              <a:defRPr/>
            </a:lvl1pPr>
          </a:lstStyle>
          <a:p>
            <a:pPr>
              <a:defRPr/>
            </a:pPr>
            <a:fld id="{FE99A2EF-1999-46A8-A9EB-02712F8CB19A}" type="datetimeFigureOut">
              <a:rPr lang="en-US"/>
              <a:pPr>
                <a:defRPr/>
              </a:pPr>
              <a:t>10/29/2012</a:t>
            </a:fld>
            <a:endParaRPr lang="en-US"/>
          </a:p>
        </p:txBody>
      </p:sp>
      <p:sp>
        <p:nvSpPr>
          <p:cNvPr id="5" name="מציין מיקום של כותרת תחתונה 4"/>
          <p:cNvSpPr>
            <a:spLocks noGrp="1"/>
          </p:cNvSpPr>
          <p:nvPr>
            <p:ph type="ftr" sz="quarter" idx="11"/>
          </p:nvPr>
        </p:nvSpPr>
        <p:spPr/>
        <p:txBody>
          <a:bodyPr/>
          <a:lstStyle>
            <a:lvl1pP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4116D23A-2AB3-4DC5-A159-5F91215DC47D}" type="slidenum">
              <a:rPr lang="he-IL"/>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l">
              <a:defRPr sz="4000" b="1" cap="all"/>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lvl1pPr rtl="1">
              <a:defRPr/>
            </a:lvl1pPr>
          </a:lstStyle>
          <a:p>
            <a:pPr>
              <a:defRPr/>
            </a:pPr>
            <a:fld id="{B45E6D0F-3F9A-4D20-ADBE-28F6BD267E2E}" type="datetimeFigureOut">
              <a:rPr lang="en-US"/>
              <a:pPr>
                <a:defRPr/>
              </a:pPr>
              <a:t>10/29/2012</a:t>
            </a:fld>
            <a:endParaRPr lang="en-US"/>
          </a:p>
        </p:txBody>
      </p:sp>
      <p:sp>
        <p:nvSpPr>
          <p:cNvPr id="5" name="מציין מיקום של כותרת תחתונה 4"/>
          <p:cNvSpPr>
            <a:spLocks noGrp="1"/>
          </p:cNvSpPr>
          <p:nvPr>
            <p:ph type="ftr" sz="quarter" idx="11"/>
          </p:nvPr>
        </p:nvSpPr>
        <p:spPr/>
        <p:txBody>
          <a:bodyPr/>
          <a:lstStyle>
            <a:lvl1pP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DECA750B-D87A-4DA5-ADAD-00D2B1C20139}" type="slidenum">
              <a:rPr lang="he-IL"/>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תוכן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של תאריך 4"/>
          <p:cNvSpPr>
            <a:spLocks noGrp="1"/>
          </p:cNvSpPr>
          <p:nvPr>
            <p:ph type="dt" sz="half" idx="10"/>
          </p:nvPr>
        </p:nvSpPr>
        <p:spPr/>
        <p:txBody>
          <a:bodyPr/>
          <a:lstStyle>
            <a:lvl1pPr rtl="1">
              <a:defRPr/>
            </a:lvl1pPr>
          </a:lstStyle>
          <a:p>
            <a:pPr>
              <a:defRPr/>
            </a:pPr>
            <a:fld id="{A9363D83-7A82-4A62-8CA9-5CE20FE05E41}" type="datetimeFigureOut">
              <a:rPr lang="en-US"/>
              <a:pPr>
                <a:defRPr/>
              </a:pPr>
              <a:t>10/29/2012</a:t>
            </a:fld>
            <a:endParaRPr lang="en-US"/>
          </a:p>
        </p:txBody>
      </p:sp>
      <p:sp>
        <p:nvSpPr>
          <p:cNvPr id="6" name="מציין מיקום של כותרת תחתונה 5"/>
          <p:cNvSpPr>
            <a:spLocks noGrp="1"/>
          </p:cNvSpPr>
          <p:nvPr>
            <p:ph type="ftr" sz="quarter" idx="11"/>
          </p:nvPr>
        </p:nvSpPr>
        <p:spPr/>
        <p:txBody>
          <a:bodyPr/>
          <a:lstStyle>
            <a:lvl1pPr rtl="1">
              <a:defRPr/>
            </a:lvl1pPr>
          </a:lstStyle>
          <a:p>
            <a:pPr>
              <a:defRPr/>
            </a:pPr>
            <a:endParaRPr lang="en-US"/>
          </a:p>
        </p:txBody>
      </p:sp>
      <p:sp>
        <p:nvSpPr>
          <p:cNvPr id="7" name="מציין מיקום של מספר שקופית 6"/>
          <p:cNvSpPr>
            <a:spLocks noGrp="1"/>
          </p:cNvSpPr>
          <p:nvPr>
            <p:ph type="sldNum" sz="quarter" idx="12"/>
          </p:nvPr>
        </p:nvSpPr>
        <p:spPr/>
        <p:txBody>
          <a:bodyPr/>
          <a:lstStyle>
            <a:lvl1pPr rtl="1">
              <a:defRPr/>
            </a:lvl1pPr>
          </a:lstStyle>
          <a:p>
            <a:pPr>
              <a:defRPr/>
            </a:pPr>
            <a:fld id="{659F0B5F-5E2E-4F8E-8E1C-88694C9B2D84}" type="slidenum">
              <a:rPr lang="he-IL"/>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טקסט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7" name="מציין מיקום של תאריך 6"/>
          <p:cNvSpPr>
            <a:spLocks noGrp="1"/>
          </p:cNvSpPr>
          <p:nvPr>
            <p:ph type="dt" sz="half" idx="10"/>
          </p:nvPr>
        </p:nvSpPr>
        <p:spPr/>
        <p:txBody>
          <a:bodyPr/>
          <a:lstStyle>
            <a:lvl1pPr rtl="1">
              <a:defRPr/>
            </a:lvl1pPr>
          </a:lstStyle>
          <a:p>
            <a:pPr>
              <a:defRPr/>
            </a:pPr>
            <a:fld id="{9E66A7E0-DA4E-4B51-B124-4D638206B9BF}" type="datetimeFigureOut">
              <a:rPr lang="en-US"/>
              <a:pPr>
                <a:defRPr/>
              </a:pPr>
              <a:t>10/29/2012</a:t>
            </a:fld>
            <a:endParaRPr lang="en-US"/>
          </a:p>
        </p:txBody>
      </p:sp>
      <p:sp>
        <p:nvSpPr>
          <p:cNvPr id="8" name="מציין מיקום של כותרת תחתונה 7"/>
          <p:cNvSpPr>
            <a:spLocks noGrp="1"/>
          </p:cNvSpPr>
          <p:nvPr>
            <p:ph type="ftr" sz="quarter" idx="11"/>
          </p:nvPr>
        </p:nvSpPr>
        <p:spPr/>
        <p:txBody>
          <a:bodyPr/>
          <a:lstStyle>
            <a:lvl1pPr rtl="1">
              <a:defRPr/>
            </a:lvl1pPr>
          </a:lstStyle>
          <a:p>
            <a:pPr>
              <a:defRPr/>
            </a:pPr>
            <a:endParaRPr lang="en-US"/>
          </a:p>
        </p:txBody>
      </p:sp>
      <p:sp>
        <p:nvSpPr>
          <p:cNvPr id="9" name="מציין מיקום של מספר שקופית 8"/>
          <p:cNvSpPr>
            <a:spLocks noGrp="1"/>
          </p:cNvSpPr>
          <p:nvPr>
            <p:ph type="sldNum" sz="quarter" idx="12"/>
          </p:nvPr>
        </p:nvSpPr>
        <p:spPr/>
        <p:txBody>
          <a:bodyPr/>
          <a:lstStyle>
            <a:lvl1pPr rtl="1">
              <a:defRPr/>
            </a:lvl1pPr>
          </a:lstStyle>
          <a:p>
            <a:pPr>
              <a:defRPr/>
            </a:pPr>
            <a:fld id="{9B18C3A7-E621-422E-A7D5-C36DD15C091B}" type="slidenum">
              <a:rPr lang="he-IL"/>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sz="3200">
                <a:cs typeface="+mn-cs"/>
              </a:defRPr>
            </a:lvl1pPr>
          </a:lstStyle>
          <a:p>
            <a:r>
              <a:rPr lang="he-IL" dirty="0" smtClean="0"/>
              <a:t>לחץ כדי לערוך סגנון כותרת של תבנית בסיס</a:t>
            </a:r>
            <a:endParaRPr lang="en-US" dirty="0"/>
          </a:p>
        </p:txBody>
      </p:sp>
      <p:sp>
        <p:nvSpPr>
          <p:cNvPr id="3" name="מציין מיקום של תאריך 2"/>
          <p:cNvSpPr>
            <a:spLocks noGrp="1"/>
          </p:cNvSpPr>
          <p:nvPr>
            <p:ph type="dt" sz="half" idx="10"/>
          </p:nvPr>
        </p:nvSpPr>
        <p:spPr/>
        <p:txBody>
          <a:bodyPr/>
          <a:lstStyle>
            <a:lvl1pPr rtl="1">
              <a:defRPr/>
            </a:lvl1pPr>
          </a:lstStyle>
          <a:p>
            <a:pPr>
              <a:defRPr/>
            </a:pPr>
            <a:fld id="{ACAC4E2E-2097-4C64-B4B1-BE142A22D083}" type="datetimeFigureOut">
              <a:rPr lang="en-US"/>
              <a:pPr>
                <a:defRPr/>
              </a:pPr>
              <a:t>10/29/2012</a:t>
            </a:fld>
            <a:endParaRPr lang="en-US"/>
          </a:p>
        </p:txBody>
      </p:sp>
      <p:sp>
        <p:nvSpPr>
          <p:cNvPr id="4" name="מציין מיקום של כותרת תחתונה 3"/>
          <p:cNvSpPr>
            <a:spLocks noGrp="1"/>
          </p:cNvSpPr>
          <p:nvPr>
            <p:ph type="ftr" sz="quarter" idx="11"/>
          </p:nvPr>
        </p:nvSpPr>
        <p:spPr/>
        <p:txBody>
          <a:bodyPr/>
          <a:lstStyle>
            <a:lvl1pPr rtl="1">
              <a:defRPr/>
            </a:lvl1pPr>
          </a:lstStyle>
          <a:p>
            <a:pPr>
              <a:defRPr/>
            </a:pPr>
            <a:endParaRPr lang="en-US"/>
          </a:p>
        </p:txBody>
      </p:sp>
      <p:sp>
        <p:nvSpPr>
          <p:cNvPr id="5" name="מציין מיקום של מספר שקופית 4"/>
          <p:cNvSpPr>
            <a:spLocks noGrp="1"/>
          </p:cNvSpPr>
          <p:nvPr>
            <p:ph type="sldNum" sz="quarter" idx="12"/>
          </p:nvPr>
        </p:nvSpPr>
        <p:spPr/>
        <p:txBody>
          <a:bodyPr/>
          <a:lstStyle>
            <a:lvl1pPr rtl="1">
              <a:defRPr/>
            </a:lvl1pPr>
          </a:lstStyle>
          <a:p>
            <a:pPr>
              <a:defRPr/>
            </a:pPr>
            <a:fld id="{06DF2EC7-0D49-4C66-9A20-6F61318B9D5F}" type="slidenum">
              <a:rPr lang="he-IL"/>
              <a:pPr>
                <a:defRPr/>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lvl1pPr rtl="1">
              <a:defRPr/>
            </a:lvl1pPr>
          </a:lstStyle>
          <a:p>
            <a:pPr>
              <a:defRPr/>
            </a:pPr>
            <a:fld id="{85AA7B5C-8D58-4D00-A7ED-97EF669A4D2A}" type="datetimeFigureOut">
              <a:rPr lang="en-US"/>
              <a:pPr>
                <a:defRPr/>
              </a:pPr>
              <a:t>10/29/2012</a:t>
            </a:fld>
            <a:endParaRPr lang="en-US"/>
          </a:p>
        </p:txBody>
      </p:sp>
      <p:sp>
        <p:nvSpPr>
          <p:cNvPr id="3" name="מציין מיקום של כותרת תחתונה 2"/>
          <p:cNvSpPr>
            <a:spLocks noGrp="1"/>
          </p:cNvSpPr>
          <p:nvPr>
            <p:ph type="ftr" sz="quarter" idx="11"/>
          </p:nvPr>
        </p:nvSpPr>
        <p:spPr/>
        <p:txBody>
          <a:bodyPr/>
          <a:lstStyle>
            <a:lvl1pPr rtl="1">
              <a:defRPr/>
            </a:lvl1pPr>
          </a:lstStyle>
          <a:p>
            <a:pPr>
              <a:defRPr/>
            </a:pPr>
            <a:endParaRPr lang="en-US"/>
          </a:p>
        </p:txBody>
      </p:sp>
      <p:sp>
        <p:nvSpPr>
          <p:cNvPr id="4" name="מציין מיקום של מספר שקופית 3"/>
          <p:cNvSpPr>
            <a:spLocks noGrp="1"/>
          </p:cNvSpPr>
          <p:nvPr>
            <p:ph type="sldNum" sz="quarter" idx="12"/>
          </p:nvPr>
        </p:nvSpPr>
        <p:spPr/>
        <p:txBody>
          <a:bodyPr/>
          <a:lstStyle>
            <a:lvl1pPr rtl="1">
              <a:defRPr/>
            </a:lvl1pPr>
          </a:lstStyle>
          <a:p>
            <a:pPr>
              <a:defRPr/>
            </a:pPr>
            <a:fld id="{6960218E-6647-4C7C-853E-9CCA807F6AC1}" type="slidenum">
              <a:rPr lang="he-IL"/>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1" y="273050"/>
            <a:ext cx="3008313" cy="1162050"/>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טקסט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lvl1pPr rtl="1">
              <a:defRPr/>
            </a:lvl1pPr>
          </a:lstStyle>
          <a:p>
            <a:pPr>
              <a:defRPr/>
            </a:pPr>
            <a:fld id="{1916E6C8-FCE9-460F-B07B-3A3A4A4070CB}" type="datetimeFigureOut">
              <a:rPr lang="en-US"/>
              <a:pPr>
                <a:defRPr/>
              </a:pPr>
              <a:t>10/29/2012</a:t>
            </a:fld>
            <a:endParaRPr lang="en-US"/>
          </a:p>
        </p:txBody>
      </p:sp>
      <p:sp>
        <p:nvSpPr>
          <p:cNvPr id="6" name="מציין מיקום של כותרת תחתונה 5"/>
          <p:cNvSpPr>
            <a:spLocks noGrp="1"/>
          </p:cNvSpPr>
          <p:nvPr>
            <p:ph type="ftr" sz="quarter" idx="11"/>
          </p:nvPr>
        </p:nvSpPr>
        <p:spPr/>
        <p:txBody>
          <a:bodyPr/>
          <a:lstStyle>
            <a:lvl1pPr rtl="1">
              <a:defRPr/>
            </a:lvl1pPr>
          </a:lstStyle>
          <a:p>
            <a:pPr>
              <a:defRPr/>
            </a:pPr>
            <a:endParaRPr lang="en-US"/>
          </a:p>
        </p:txBody>
      </p:sp>
      <p:sp>
        <p:nvSpPr>
          <p:cNvPr id="7" name="מציין מיקום של מספר שקופית 6"/>
          <p:cNvSpPr>
            <a:spLocks noGrp="1"/>
          </p:cNvSpPr>
          <p:nvPr>
            <p:ph type="sldNum" sz="quarter" idx="12"/>
          </p:nvPr>
        </p:nvSpPr>
        <p:spPr/>
        <p:txBody>
          <a:bodyPr/>
          <a:lstStyle>
            <a:lvl1pPr rtl="1">
              <a:defRPr/>
            </a:lvl1pPr>
          </a:lstStyle>
          <a:p>
            <a:pPr>
              <a:defRPr/>
            </a:pPr>
            <a:fld id="{9EAFC018-9A01-4825-AEDB-7EC1AF69BC28}" type="slidenum">
              <a:rPr lang="he-IL"/>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1"/>
            <a:ext cx="5486400" cy="566738"/>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של תמונה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מציין מיקום טקסט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lvl1pPr rtl="1">
              <a:defRPr/>
            </a:lvl1pPr>
          </a:lstStyle>
          <a:p>
            <a:pPr>
              <a:defRPr/>
            </a:pPr>
            <a:fld id="{93607CBE-20DF-4CD9-AF47-61F6A09F4545}" type="datetimeFigureOut">
              <a:rPr lang="en-US"/>
              <a:pPr>
                <a:defRPr/>
              </a:pPr>
              <a:t>10/29/2012</a:t>
            </a:fld>
            <a:endParaRPr lang="en-US"/>
          </a:p>
        </p:txBody>
      </p:sp>
      <p:sp>
        <p:nvSpPr>
          <p:cNvPr id="6" name="מציין מיקום של כותרת תחתונה 5"/>
          <p:cNvSpPr>
            <a:spLocks noGrp="1"/>
          </p:cNvSpPr>
          <p:nvPr>
            <p:ph type="ftr" sz="quarter" idx="11"/>
          </p:nvPr>
        </p:nvSpPr>
        <p:spPr/>
        <p:txBody>
          <a:bodyPr/>
          <a:lstStyle>
            <a:lvl1pPr rtl="1">
              <a:defRPr/>
            </a:lvl1pPr>
          </a:lstStyle>
          <a:p>
            <a:pPr>
              <a:defRPr/>
            </a:pPr>
            <a:endParaRPr lang="en-US"/>
          </a:p>
        </p:txBody>
      </p:sp>
      <p:sp>
        <p:nvSpPr>
          <p:cNvPr id="7" name="מציין מיקום של מספר שקופית 6"/>
          <p:cNvSpPr>
            <a:spLocks noGrp="1"/>
          </p:cNvSpPr>
          <p:nvPr>
            <p:ph type="sldNum" sz="quarter" idx="12"/>
          </p:nvPr>
        </p:nvSpPr>
        <p:spPr/>
        <p:txBody>
          <a:bodyPr/>
          <a:lstStyle>
            <a:lvl1pPr rtl="1">
              <a:defRPr/>
            </a:lvl1pPr>
          </a:lstStyle>
          <a:p>
            <a:pPr>
              <a:defRPr/>
            </a:pPr>
            <a:fld id="{9D1C23D0-6914-45A7-B36C-DC3F03128891}" type="slidenum">
              <a:rPr lang="he-IL"/>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מציין מיקום של כותרת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endParaRPr lang="en-US" smtClean="0"/>
          </a:p>
        </p:txBody>
      </p:sp>
      <p:sp>
        <p:nvSpPr>
          <p:cNvPr id="1027" name="מציין מיקום טקסט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endParaRPr lang="en-US" smtClean="0"/>
          </a:p>
          <a:p>
            <a:pPr lvl="1"/>
            <a:r>
              <a:rPr lang="he-IL" smtClean="0"/>
              <a:t>רמה שנייה</a:t>
            </a:r>
            <a:endParaRPr lang="en-US" smtClean="0"/>
          </a:p>
          <a:p>
            <a:pPr lvl="2"/>
            <a:r>
              <a:rPr lang="he-IL" smtClean="0"/>
              <a:t>רמה שלישית</a:t>
            </a:r>
            <a:endParaRPr lang="en-US" smtClean="0"/>
          </a:p>
          <a:p>
            <a:pPr lvl="3"/>
            <a:r>
              <a:rPr lang="he-IL" smtClean="0"/>
              <a:t>רמה רביעית</a:t>
            </a:r>
            <a:endParaRPr lang="en-US" smtClean="0"/>
          </a:p>
          <a:p>
            <a:pPr lvl="4"/>
            <a:r>
              <a:rPr lang="he-IL" smtClean="0"/>
              <a:t>רמה חמישית</a:t>
            </a:r>
            <a:endParaRPr lang="en-US" smtClean="0"/>
          </a:p>
        </p:txBody>
      </p:sp>
      <p:sp>
        <p:nvSpPr>
          <p:cNvPr id="4" name="מציין מיקום של תאריך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prstClr val="black">
                    <a:tint val="75000"/>
                  </a:prstClr>
                </a:solidFill>
                <a:latin typeface="+mn-lt"/>
                <a:cs typeface="+mn-cs"/>
              </a:defRPr>
            </a:lvl1pPr>
          </a:lstStyle>
          <a:p>
            <a:pPr>
              <a:defRPr/>
            </a:pPr>
            <a:fld id="{3C1A65B3-3DBC-4285-AD24-4E8329074D6E}" type="datetimeFigureOut">
              <a:rPr lang="en-US"/>
              <a:pPr>
                <a:defRPr/>
              </a:pPr>
              <a:t>10/29/2012</a:t>
            </a:fld>
            <a:endParaRPr lang="en-US"/>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מציין מיקום של מספר שקופית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defRPr>
            </a:lvl1pPr>
          </a:lstStyle>
          <a:p>
            <a:pPr>
              <a:defRPr/>
            </a:pPr>
            <a:fld id="{BCE682AC-D5B5-4ACE-8B35-5C507B8E540F}" type="slidenum">
              <a:rPr lang="he-IL"/>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0"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0"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0"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0" fontAlgn="base">
        <a:spcBef>
          <a:spcPct val="0"/>
        </a:spcBef>
        <a:spcAft>
          <a:spcPct val="0"/>
        </a:spcAft>
        <a:defRPr sz="4400">
          <a:solidFill>
            <a:schemeClr val="tx1"/>
          </a:solidFill>
          <a:latin typeface="Calibri" pitchFamily="34" charset="0"/>
          <a:cs typeface="Times New Roman" pitchFamily="18" charset="0"/>
        </a:defRPr>
      </a:lvl6pPr>
      <a:lvl7pPr marL="914400" algn="ctr" rtl="0" fontAlgn="base">
        <a:spcBef>
          <a:spcPct val="0"/>
        </a:spcBef>
        <a:spcAft>
          <a:spcPct val="0"/>
        </a:spcAft>
        <a:defRPr sz="4400">
          <a:solidFill>
            <a:schemeClr val="tx1"/>
          </a:solidFill>
          <a:latin typeface="Calibri" pitchFamily="34" charset="0"/>
          <a:cs typeface="Times New Roman" pitchFamily="18" charset="0"/>
        </a:defRPr>
      </a:lvl7pPr>
      <a:lvl8pPr marL="1371600" algn="ctr" rtl="0" fontAlgn="base">
        <a:spcBef>
          <a:spcPct val="0"/>
        </a:spcBef>
        <a:spcAft>
          <a:spcPct val="0"/>
        </a:spcAft>
        <a:defRPr sz="4400">
          <a:solidFill>
            <a:schemeClr val="tx1"/>
          </a:solidFill>
          <a:latin typeface="Calibri" pitchFamily="34" charset="0"/>
          <a:cs typeface="Times New Roman" pitchFamily="18" charset="0"/>
        </a:defRPr>
      </a:lvl8pPr>
      <a:lvl9pPr marL="1828800" algn="ctr" rtl="0"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www.cochrane.org/"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hyperlink" Target="http://www.ncbi.nlm.nih.gov/pubmed/" TargetMode="External"/><Relationship Id="rId4" Type="http://schemas.openxmlformats.org/officeDocument/2006/relationships/hyperlink" Target="http://library.ouhsc.edu/"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9388" y="1052736"/>
            <a:ext cx="8496300" cy="3023964"/>
          </a:xfrm>
        </p:spPr>
        <p:txBody>
          <a:bodyPr/>
          <a:lstStyle/>
          <a:p>
            <a:pPr rtl="1">
              <a:lnSpc>
                <a:spcPct val="150000"/>
              </a:lnSpc>
              <a:defRPr/>
            </a:pPr>
            <a:r>
              <a:rPr lang="he-IL"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Times New Roman" pitchFamily="18" charset="0"/>
              </a:rPr>
              <a:t>יעילות שיטת</a:t>
            </a:r>
            <a:r>
              <a:rPr lang="he-IL"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Arial" charset="0"/>
              </a:rPr>
              <a:t>case</a:t>
            </a:r>
            <a:r>
              <a:rPr lang="en-US"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Arial" charset="0"/>
              </a:rPr>
              <a:t> </a:t>
            </a:r>
            <a:r>
              <a:rPr lang="en-U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Times New Roman" pitchFamily="18" charset="0"/>
              </a:rPr>
              <a:t>management</a:t>
            </a:r>
            <a:r>
              <a:rPr lang="he-IL"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Times New Roman" pitchFamily="18" charset="0"/>
              </a:rPr>
              <a:t> במטופלים לוקיי סכיזופרניה הנמצאים במעקב אמבולטורי </a:t>
            </a:r>
            <a:endParaRPr lang="he-IL"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6" name="TextBox 5"/>
          <p:cNvSpPr txBox="1"/>
          <p:nvPr/>
        </p:nvSpPr>
        <p:spPr>
          <a:xfrm>
            <a:off x="250825" y="4724400"/>
            <a:ext cx="8353425" cy="1323975"/>
          </a:xfrm>
          <a:prstGeom prst="rect">
            <a:avLst/>
          </a:prstGeom>
          <a:noFill/>
        </p:spPr>
        <p:txBody>
          <a:bodyPr>
            <a:spAutoFit/>
          </a:bodyPr>
          <a:lstStyle/>
          <a:p>
            <a:pPr>
              <a:defRPr/>
            </a:pPr>
            <a:r>
              <a:rPr lang="he-IL" sz="3200" b="1" dirty="0">
                <a:solidFill>
                  <a:schemeClr val="accent1">
                    <a:lumMod val="75000"/>
                  </a:schemeClr>
                </a:solidFill>
                <a:latin typeface="Tahoma" pitchFamily="34" charset="0"/>
                <a:cs typeface="Times New Roman" pitchFamily="18" charset="0"/>
              </a:rPr>
              <a:t>מגישים</a:t>
            </a:r>
            <a:r>
              <a:rPr lang="he-IL" sz="2800" dirty="0">
                <a:solidFill>
                  <a:schemeClr val="accent1">
                    <a:lumMod val="75000"/>
                  </a:schemeClr>
                </a:solidFill>
                <a:latin typeface="Tahoma" pitchFamily="34" charset="0"/>
                <a:cs typeface="Times New Roman" pitchFamily="18" charset="0"/>
              </a:rPr>
              <a:t>:</a:t>
            </a:r>
            <a:r>
              <a:rPr lang="he-IL" sz="2800" dirty="0">
                <a:solidFill>
                  <a:schemeClr val="accent1">
                    <a:lumMod val="75000"/>
                  </a:schemeClr>
                </a:solidFill>
                <a:latin typeface="Tahoma" pitchFamily="34" charset="0"/>
              </a:rPr>
              <a:t> </a:t>
            </a:r>
            <a:r>
              <a:rPr lang="he-IL" sz="2400" b="1" dirty="0">
                <a:latin typeface="Times New Roman" pitchFamily="18" charset="0"/>
                <a:cs typeface="Times New Roman" pitchFamily="18" charset="0"/>
              </a:rPr>
              <a:t>באום אלכס, </a:t>
            </a:r>
            <a:r>
              <a:rPr lang="en-US" sz="2400" b="1" dirty="0">
                <a:latin typeface="Times New Roman" pitchFamily="18" charset="0"/>
                <a:cs typeface="Times New Roman" pitchFamily="18" charset="0"/>
              </a:rPr>
              <a:t>R.N.,M.A.</a:t>
            </a:r>
            <a:r>
              <a:rPr lang="he-IL" sz="2400" b="1" dirty="0">
                <a:latin typeface="Times New Roman" pitchFamily="18" charset="0"/>
                <a:cs typeface="Times New Roman" pitchFamily="18" charset="0"/>
              </a:rPr>
              <a:t>, ראש צוות, ביה"ח גהה</a:t>
            </a:r>
            <a:r>
              <a:rPr lang="he-IL" sz="2400" b="1" dirty="0">
                <a:latin typeface="Tahoma" pitchFamily="34" charset="0"/>
              </a:rPr>
              <a:t> </a:t>
            </a:r>
          </a:p>
          <a:p>
            <a:pPr>
              <a:defRPr/>
            </a:pPr>
            <a:r>
              <a:rPr lang="he-IL" sz="2400" b="1" dirty="0">
                <a:latin typeface="Tahoma" pitchFamily="34" charset="0"/>
                <a:cs typeface="Times New Roman" pitchFamily="18" charset="0"/>
              </a:rPr>
              <a:t>                </a:t>
            </a:r>
            <a:r>
              <a:rPr lang="he-IL" sz="2400" b="1" dirty="0" err="1">
                <a:latin typeface="Tahoma" pitchFamily="34" charset="0"/>
                <a:cs typeface="Times New Roman" pitchFamily="18" charset="0"/>
              </a:rPr>
              <a:t>סמברוב</a:t>
            </a:r>
            <a:r>
              <a:rPr lang="he-IL" sz="2400" b="1" dirty="0">
                <a:latin typeface="Tahoma" pitchFamily="34" charset="0"/>
                <a:cs typeface="Times New Roman" pitchFamily="18" charset="0"/>
              </a:rPr>
              <a:t> אריאל, .</a:t>
            </a:r>
            <a:r>
              <a:rPr lang="en-US" sz="2400" b="1" dirty="0">
                <a:latin typeface="Times New Roman" pitchFamily="18" charset="0"/>
                <a:cs typeface="Times New Roman" pitchFamily="18" charset="0"/>
              </a:rPr>
              <a:t>B</a:t>
            </a:r>
            <a:r>
              <a:rPr lang="en-US" sz="2400" b="1" dirty="0"/>
              <a:t>.</a:t>
            </a:r>
            <a:r>
              <a:rPr lang="en-US" sz="2400" b="1" dirty="0">
                <a:latin typeface="Times New Roman" pitchFamily="18" charset="0"/>
                <a:cs typeface="Times New Roman" pitchFamily="18" charset="0"/>
              </a:rPr>
              <a:t>A</a:t>
            </a:r>
            <a:r>
              <a:rPr lang="he-IL" sz="2400" b="1" dirty="0">
                <a:latin typeface="Times New Roman" pitchFamily="18" charset="0"/>
                <a:cs typeface="Times New Roman" pitchFamily="18" charset="0"/>
              </a:rPr>
              <a:t>,</a:t>
            </a:r>
            <a:r>
              <a:rPr lang="en-US" sz="2400" b="1" dirty="0">
                <a:latin typeface="Times New Roman" pitchFamily="18" charset="0"/>
                <a:cs typeface="Times New Roman" pitchFamily="18" charset="0"/>
              </a:rPr>
              <a:t>,R.N.</a:t>
            </a:r>
            <a:r>
              <a:rPr lang="he-IL" sz="2400" b="1" dirty="0">
                <a:latin typeface="Times New Roman" pitchFamily="18" charset="0"/>
                <a:cs typeface="Times New Roman" pitchFamily="18" charset="0"/>
              </a:rPr>
              <a:t> מנחה קליני, ביה"ח גהה</a:t>
            </a:r>
            <a:r>
              <a:rPr lang="he-IL" sz="2400" b="1" dirty="0"/>
              <a:t> </a:t>
            </a:r>
            <a:endParaRPr lang="he-IL" sz="2400" b="1" dirty="0">
              <a:latin typeface="Times New Roman" pitchFamily="18" charset="0"/>
              <a:cs typeface="Times New Roman" pitchFamily="18" charset="0"/>
            </a:endParaRPr>
          </a:p>
          <a:p>
            <a:pPr>
              <a:defRPr/>
            </a:pPr>
            <a:r>
              <a:rPr lang="he-IL" sz="2400" b="1" dirty="0">
                <a:latin typeface="Times New Roman" pitchFamily="18" charset="0"/>
                <a:cs typeface="Times New Roman" pitchFamily="18" charset="0"/>
              </a:rPr>
              <a:t>                </a:t>
            </a:r>
            <a:r>
              <a:rPr lang="he-IL" sz="2400" b="1" dirty="0" err="1">
                <a:latin typeface="Times New Roman" pitchFamily="18" charset="0"/>
                <a:cs typeface="Times New Roman" pitchFamily="18" charset="0"/>
              </a:rPr>
              <a:t>פינצ'ב</a:t>
            </a:r>
            <a:r>
              <a:rPr lang="he-IL" sz="2400" b="1" dirty="0">
                <a:latin typeface="Times New Roman" pitchFamily="18" charset="0"/>
                <a:cs typeface="Times New Roman" pitchFamily="18" charset="0"/>
              </a:rPr>
              <a:t> אלה,</a:t>
            </a:r>
            <a:r>
              <a:rPr lang="en-US" sz="2400" b="1" dirty="0">
                <a:latin typeface="Times New Roman" pitchFamily="18" charset="0"/>
                <a:cs typeface="Times New Roman" pitchFamily="18" charset="0"/>
              </a:rPr>
              <a:t>,R.N.,M.H.A. </a:t>
            </a:r>
            <a:r>
              <a:rPr lang="he-IL" sz="2400" b="1" dirty="0">
                <a:latin typeface="Times New Roman" pitchFamily="18" charset="0"/>
                <a:cs typeface="Times New Roman" pitchFamily="18" charset="0"/>
              </a:rPr>
              <a:t> מנחה קלינית, ביה"ח גהה</a:t>
            </a:r>
            <a:r>
              <a:rPr lang="he-IL" sz="2400" b="1" dirty="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defRPr/>
            </a:pPr>
            <a:r>
              <a:rPr lang="he-IL" b="1" dirty="0" smtClean="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cs typeface="Arial" charset="0"/>
              </a:rPr>
              <a:t>מסקנות</a:t>
            </a:r>
            <a:endParaRPr lang="he-IL" b="1" dirty="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endParaRPr>
          </a:p>
        </p:txBody>
      </p:sp>
      <p:sp>
        <p:nvSpPr>
          <p:cNvPr id="28674" name="מציין מיקום תוכן 2"/>
          <p:cNvSpPr>
            <a:spLocks noGrp="1"/>
          </p:cNvSpPr>
          <p:nvPr>
            <p:ph idx="1"/>
          </p:nvPr>
        </p:nvSpPr>
        <p:spPr>
          <a:xfrm>
            <a:off x="457200" y="1557338"/>
            <a:ext cx="8229600" cy="4568825"/>
          </a:xfrm>
        </p:spPr>
        <p:txBody>
          <a:bodyPr/>
          <a:lstStyle/>
          <a:p>
            <a:pPr algn="r" rtl="1">
              <a:buFont typeface="Arial" charset="0"/>
              <a:buNone/>
            </a:pPr>
            <a:r>
              <a:rPr lang="he-IL" sz="2800" smtClean="0"/>
              <a:t>* בעבודה נוכחית התמקדנו בהשוואה בין שיטות ניהול טיפול</a:t>
            </a:r>
          </a:p>
          <a:p>
            <a:pPr algn="r" rtl="1">
              <a:buFont typeface="Arial" charset="0"/>
              <a:buNone/>
            </a:pPr>
            <a:r>
              <a:rPr lang="he-IL" sz="2800" smtClean="0"/>
              <a:t>לבין טיפול קהילתי סטנדרטי.</a:t>
            </a:r>
          </a:p>
          <a:p>
            <a:pPr algn="r" rtl="1">
              <a:buFont typeface="Arial" charset="0"/>
              <a:buNone/>
            </a:pPr>
            <a:r>
              <a:rPr lang="he-IL" sz="2800" smtClean="0"/>
              <a:t>רוב הספרות התייחסה לשיטת ניהול טיפול אינטנסיבי (</a:t>
            </a:r>
            <a:r>
              <a:rPr lang="en-US" sz="2800" smtClean="0">
                <a:cs typeface="Arial" charset="0"/>
              </a:rPr>
              <a:t>ICM</a:t>
            </a:r>
            <a:r>
              <a:rPr lang="he-IL" sz="2800" smtClean="0"/>
              <a:t>).</a:t>
            </a:r>
          </a:p>
          <a:p>
            <a:pPr algn="r" rtl="1">
              <a:buFont typeface="Arial" charset="0"/>
              <a:buNone/>
            </a:pPr>
            <a:r>
              <a:rPr lang="he-IL" sz="2800" smtClean="0"/>
              <a:t>* ישנן שיטות רבות המשלבות ניהול טיפול ואינן משייכות את</a:t>
            </a:r>
          </a:p>
          <a:p>
            <a:pPr algn="r" rtl="1">
              <a:buFont typeface="Arial" charset="0"/>
              <a:buNone/>
            </a:pPr>
            <a:r>
              <a:rPr lang="he-IL" sz="2800" smtClean="0"/>
              <a:t>עצמן לשיטות של ניהול טיפול סטנדרטי, כמו </a:t>
            </a:r>
            <a:r>
              <a:rPr lang="en-US" sz="2800" smtClean="0">
                <a:cs typeface="Arial" charset="0"/>
              </a:rPr>
              <a:t>ACT</a:t>
            </a:r>
            <a:r>
              <a:rPr lang="he-IL" sz="2800" smtClean="0"/>
              <a:t> – טיפול</a:t>
            </a:r>
          </a:p>
          <a:p>
            <a:pPr algn="r" rtl="1">
              <a:buFont typeface="Arial" charset="0"/>
              <a:buNone/>
            </a:pPr>
            <a:r>
              <a:rPr lang="he-IL" sz="2800" smtClean="0"/>
              <a:t>קהילתי אסרטיבי שמוכיחות במחקרים את יעילותן בהפחתת</a:t>
            </a:r>
          </a:p>
          <a:p>
            <a:pPr algn="r" rtl="1">
              <a:buFont typeface="Arial" charset="0"/>
              <a:buNone/>
            </a:pPr>
            <a:r>
              <a:rPr lang="he-IL" sz="2800" smtClean="0"/>
              <a:t>שיעורי אשפוז.</a:t>
            </a:r>
            <a:endParaRPr lang="en-US" sz="2800" smtClean="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91264" cy="1143000"/>
          </a:xfrm>
        </p:spPr>
        <p:txBody>
          <a:bodyPr/>
          <a:lstStyle/>
          <a:p>
            <a:pPr>
              <a:defRPr/>
            </a:pPr>
            <a:r>
              <a:rPr lang="he-IL" b="1" dirty="0" smtClean="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cs typeface="Arial" charset="0"/>
              </a:rPr>
              <a:t>מסקנות</a:t>
            </a:r>
            <a:endParaRPr lang="he-IL" b="1" dirty="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endParaRPr>
          </a:p>
        </p:txBody>
      </p:sp>
      <p:sp>
        <p:nvSpPr>
          <p:cNvPr id="29698" name="מציין מיקום תוכן 2"/>
          <p:cNvSpPr>
            <a:spLocks noGrp="1"/>
          </p:cNvSpPr>
          <p:nvPr>
            <p:ph idx="1"/>
          </p:nvPr>
        </p:nvSpPr>
        <p:spPr/>
        <p:txBody>
          <a:bodyPr/>
          <a:lstStyle/>
          <a:p>
            <a:pPr algn="r" rtl="1">
              <a:lnSpc>
                <a:spcPct val="150000"/>
              </a:lnSpc>
            </a:pPr>
            <a:r>
              <a:rPr lang="he-IL" sz="2400" smtClean="0"/>
              <a:t>במהלך 15 שנים אחרונות במדינות מערב אירופה וארצות הברית שיטת ניהול טיפול הפכה לנורמה טיפולית בהפרעות נפשיות.</a:t>
            </a:r>
          </a:p>
          <a:p>
            <a:pPr algn="r" rtl="1">
              <a:lnSpc>
                <a:spcPct val="150000"/>
              </a:lnSpc>
              <a:buFontTx/>
              <a:buChar char="•"/>
            </a:pPr>
            <a:r>
              <a:rPr lang="he-IL" sz="2400" smtClean="0"/>
              <a:t> במחקר רחב ב-1998 לא נמצאו הבדלים בין השיטה לטיפול קהילתי סטנדרטי בהשפעתם על שיעור ומשך האשפוזים.</a:t>
            </a:r>
          </a:p>
          <a:p>
            <a:pPr algn="r" rtl="1">
              <a:lnSpc>
                <a:spcPct val="150000"/>
              </a:lnSpc>
              <a:buFontTx/>
              <a:buChar char="•"/>
            </a:pPr>
            <a:r>
              <a:rPr lang="he-IL" sz="2400" smtClean="0"/>
              <a:t> החל משנת 2002 ועד 2010 מחקרים רחבי היקף מוכיחים את יעילות השיטה של ניהול טיפול אינטנסיבי (</a:t>
            </a:r>
            <a:r>
              <a:rPr lang="en-US" sz="2400" smtClean="0">
                <a:cs typeface="Arial" charset="0"/>
              </a:rPr>
              <a:t>ICM</a:t>
            </a:r>
            <a:r>
              <a:rPr lang="he-IL" sz="2400" smtClean="0"/>
              <a:t>), ובמיוחד במטופלים פסיכיאטריים</a:t>
            </a:r>
          </a:p>
          <a:p>
            <a:pPr algn="r">
              <a:buFont typeface="Arial" charset="0"/>
              <a:buNone/>
            </a:pPr>
            <a:endParaRPr lang="he-IL"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88640"/>
            <a:ext cx="8229600" cy="1228998"/>
          </a:xfrm>
        </p:spPr>
        <p:txBody>
          <a:bodyPr/>
          <a:lstStyle/>
          <a:p>
            <a:pPr>
              <a:defRPr/>
            </a:pPr>
            <a:r>
              <a:rPr lang="he-IL" b="1" dirty="0" smtClean="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cs typeface="Arial" charset="0"/>
              </a:rPr>
              <a:t>מסקנות</a:t>
            </a:r>
            <a:endParaRPr lang="he-IL" b="1" dirty="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endParaRPr>
          </a:p>
        </p:txBody>
      </p:sp>
      <p:sp>
        <p:nvSpPr>
          <p:cNvPr id="30722" name="מציין מיקום תוכן 2"/>
          <p:cNvSpPr>
            <a:spLocks noGrp="1"/>
          </p:cNvSpPr>
          <p:nvPr>
            <p:ph idx="1"/>
          </p:nvPr>
        </p:nvSpPr>
        <p:spPr/>
        <p:txBody>
          <a:bodyPr/>
          <a:lstStyle/>
          <a:p>
            <a:pPr algn="r" rtl="1"/>
            <a:r>
              <a:rPr lang="he-IL" sz="2400" b="1" smtClean="0"/>
              <a:t>שיטת ניהול טיפול אינטנסיבי </a:t>
            </a:r>
            <a:r>
              <a:rPr lang="en-US" sz="2400" b="1" smtClean="0">
                <a:cs typeface="Arial" charset="0"/>
              </a:rPr>
              <a:t>ICM</a:t>
            </a:r>
            <a:r>
              <a:rPr lang="he-IL" sz="2400" b="1" smtClean="0"/>
              <a:t> נמצאה יעילה לעומת טיפול קהילתי סטנדרטי ב:</a:t>
            </a:r>
          </a:p>
          <a:p>
            <a:pPr algn="r" rtl="1">
              <a:buFont typeface="Wingdings" pitchFamily="2" charset="2"/>
              <a:buChar char="Ø"/>
            </a:pPr>
            <a:r>
              <a:rPr lang="he-IL" sz="2400" smtClean="0"/>
              <a:t>הורדת שיעור ומשך אשפוזים</a:t>
            </a:r>
          </a:p>
          <a:p>
            <a:pPr algn="r" rtl="1">
              <a:buFont typeface="Wingdings" pitchFamily="2" charset="2"/>
              <a:buChar char="Ø"/>
            </a:pPr>
            <a:r>
              <a:rPr lang="he-IL" sz="2400" smtClean="0"/>
              <a:t>הפחתה בהתנגדות לטיפול</a:t>
            </a:r>
          </a:p>
          <a:p>
            <a:pPr algn="r" rtl="1">
              <a:buFont typeface="Wingdings" pitchFamily="2" charset="2"/>
              <a:buChar char="Ø"/>
            </a:pPr>
            <a:r>
              <a:rPr lang="he-IL" sz="2400" smtClean="0"/>
              <a:t>הפחתה בשיעור אובדנות</a:t>
            </a:r>
          </a:p>
          <a:p>
            <a:pPr algn="r" rtl="1">
              <a:buFont typeface="Wingdings" pitchFamily="2" charset="2"/>
              <a:buChar char="Ø"/>
            </a:pPr>
            <a:r>
              <a:rPr lang="he-IL" sz="2400" smtClean="0"/>
              <a:t>הפחתה בשיעור התמותה</a:t>
            </a:r>
          </a:p>
          <a:p>
            <a:pPr algn="r" rtl="1">
              <a:buFont typeface="Wingdings" pitchFamily="2" charset="2"/>
              <a:buChar char="Ø"/>
            </a:pPr>
            <a:r>
              <a:rPr lang="he-IL" sz="2400" smtClean="0"/>
              <a:t> שיפור כללי בתפקוד תעסוקתי</a:t>
            </a:r>
          </a:p>
          <a:p>
            <a:pPr algn="r" rtl="1">
              <a:buFont typeface="Wingdings" pitchFamily="2" charset="2"/>
              <a:buChar char="Ø"/>
            </a:pPr>
            <a:endParaRPr lang="he-IL" sz="2400" smtClean="0"/>
          </a:p>
          <a:p>
            <a:pPr algn="r" rtl="1">
              <a:buFont typeface="Arial" charset="0"/>
              <a:buNone/>
            </a:pPr>
            <a:r>
              <a:rPr lang="he-IL" sz="2400" smtClean="0"/>
              <a:t> * עדיין יש יחסית מעט מחקר המשווה שיטת </a:t>
            </a:r>
            <a:r>
              <a:rPr lang="en-US" sz="2400" smtClean="0">
                <a:cs typeface="Arial" charset="0"/>
              </a:rPr>
              <a:t>ICM</a:t>
            </a:r>
            <a:r>
              <a:rPr lang="he-IL" sz="2400" smtClean="0"/>
              <a:t> לשיטות אחרות ולכן המסקנות הן יחסיות. </a:t>
            </a:r>
            <a:endParaRPr lang="en-US" sz="2400" smtClean="0">
              <a:cs typeface="Arial" charset="0"/>
            </a:endParaRPr>
          </a:p>
          <a:p>
            <a:pPr rtl="1">
              <a:buFont typeface="Arial" charset="0"/>
              <a:buNone/>
            </a:pPr>
            <a:endParaRPr lang="he-IL" sz="20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defRPr/>
            </a:pPr>
            <a:r>
              <a:rPr lang="he-IL" b="1" dirty="0" smtClean="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rPr>
              <a:t>המלצות (סיכום)</a:t>
            </a:r>
            <a:endParaRPr lang="he-IL" dirty="0"/>
          </a:p>
        </p:txBody>
      </p:sp>
      <p:sp>
        <p:nvSpPr>
          <p:cNvPr id="3" name="מציין מיקום תוכן 2"/>
          <p:cNvSpPr>
            <a:spLocks noGrp="1"/>
          </p:cNvSpPr>
          <p:nvPr>
            <p:ph idx="1"/>
          </p:nvPr>
        </p:nvSpPr>
        <p:spPr>
          <a:xfrm>
            <a:off x="539750" y="1844675"/>
            <a:ext cx="8424863" cy="4281488"/>
          </a:xfrm>
        </p:spPr>
        <p:txBody>
          <a:bodyPr/>
          <a:lstStyle/>
          <a:p>
            <a:pPr algn="just" rtl="1">
              <a:buFont typeface="Arial" charset="0"/>
              <a:buNone/>
              <a:defRPr/>
            </a:pPr>
            <a:r>
              <a:rPr lang="he-IL" dirty="0" smtClean="0">
                <a:cs typeface="+mj-cs"/>
              </a:rPr>
              <a:t>    רציונל </a:t>
            </a:r>
            <a:r>
              <a:rPr lang="he-IL" dirty="0" err="1" smtClean="0">
                <a:cs typeface="+mj-cs"/>
              </a:rPr>
              <a:t>עבודתינו</a:t>
            </a:r>
            <a:r>
              <a:rPr lang="he-IL" dirty="0" smtClean="0">
                <a:cs typeface="+mj-cs"/>
              </a:rPr>
              <a:t> היה לבדוק האם שיטת ניהול טיפול יעילה יותר מטיפול קהילתי סטנדרטי בהפחתה של שיעור אשפוזים, מה שמפחית עלויות למערכת הבריאות. </a:t>
            </a:r>
          </a:p>
          <a:p>
            <a:pPr algn="just" rtl="1">
              <a:buFont typeface="Arial" charset="0"/>
              <a:buNone/>
              <a:defRPr/>
            </a:pPr>
            <a:r>
              <a:rPr lang="he-IL" dirty="0" smtClean="0">
                <a:cs typeface="+mj-cs"/>
              </a:rPr>
              <a:t>   לא עסקנו בבדיקת עלות – תועלת(</a:t>
            </a:r>
            <a:r>
              <a:rPr lang="en-US" dirty="0" smtClean="0">
                <a:cs typeface="+mj-cs"/>
              </a:rPr>
              <a:t>(Cost Effectiveness</a:t>
            </a:r>
            <a:r>
              <a:rPr lang="he-IL" dirty="0" smtClean="0">
                <a:cs typeface="+mj-cs"/>
              </a:rPr>
              <a:t>, כך שלמחקר הבא היינו ממליצים לבדוק האם עלות יתרה של ניהול טיפול לעומת שירותי קהילה (מה שרוב המחקרים ציינו) עדיין משתלמת בעקבות הפחתת ימי אשפוז.</a:t>
            </a:r>
          </a:p>
          <a:p>
            <a:pPr algn="r">
              <a:buFont typeface="Arial" charset="0"/>
              <a:buNone/>
              <a:defRPr/>
            </a:pPr>
            <a:endParaRPr lang="he-I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11560" y="692696"/>
            <a:ext cx="8229600" cy="1080120"/>
          </a:xfrm>
        </p:spPr>
        <p:txBody>
          <a:bodyPr/>
          <a:lstStyle/>
          <a:p>
            <a:pPr>
              <a:defRPr/>
            </a:pPr>
            <a:r>
              <a:rPr lang="he-IL" b="1" dirty="0" smtClean="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cs typeface="Arial" charset="0"/>
              </a:rPr>
              <a:t>מדדים להערכת תהליך היישום</a:t>
            </a:r>
            <a:endParaRPr lang="he-IL" b="1" dirty="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endParaRPr>
          </a:p>
        </p:txBody>
      </p:sp>
      <p:sp>
        <p:nvSpPr>
          <p:cNvPr id="3" name="מציין מיקום תוכן 2"/>
          <p:cNvSpPr>
            <a:spLocks noGrp="1"/>
          </p:cNvSpPr>
          <p:nvPr>
            <p:ph idx="1"/>
          </p:nvPr>
        </p:nvSpPr>
        <p:spPr>
          <a:xfrm>
            <a:off x="971550" y="1773238"/>
            <a:ext cx="6985000" cy="4352925"/>
          </a:xfrm>
        </p:spPr>
        <p:txBody>
          <a:bodyPr/>
          <a:lstStyle/>
          <a:p>
            <a:pPr algn="r" rtl="1">
              <a:lnSpc>
                <a:spcPct val="150000"/>
              </a:lnSpc>
              <a:buFont typeface="Wingdings" pitchFamily="2" charset="2"/>
              <a:buChar char="v"/>
              <a:defRPr/>
            </a:pPr>
            <a:r>
              <a:rPr lang="he-IL" sz="3000" b="1" i="1" dirty="0" smtClean="0">
                <a:cs typeface="+mj-cs"/>
              </a:rPr>
              <a:t> עלות שנתית של שירות ניהול טיפול ספציפי עבור מטופל אחד</a:t>
            </a:r>
          </a:p>
          <a:p>
            <a:pPr algn="r" rtl="1">
              <a:lnSpc>
                <a:spcPct val="150000"/>
              </a:lnSpc>
              <a:buFont typeface="Wingdings" pitchFamily="2" charset="2"/>
              <a:buChar char="v"/>
              <a:defRPr/>
            </a:pPr>
            <a:r>
              <a:rPr lang="he-IL" sz="3000" b="1" i="1" dirty="0" smtClean="0">
                <a:cs typeface="+mj-cs"/>
              </a:rPr>
              <a:t> עלות יום אשפוז של מטופל</a:t>
            </a:r>
          </a:p>
          <a:p>
            <a:pPr algn="r" rtl="1">
              <a:lnSpc>
                <a:spcPct val="150000"/>
              </a:lnSpc>
              <a:buFont typeface="Wingdings" pitchFamily="2" charset="2"/>
              <a:buChar char="v"/>
              <a:defRPr/>
            </a:pPr>
            <a:r>
              <a:rPr lang="he-IL" sz="3000" b="1" i="1" dirty="0" smtClean="0">
                <a:cs typeface="+mj-cs"/>
              </a:rPr>
              <a:t> מספר ימי אשפוז בשנה שהופחת בשיטת ניהול טיפול ספציפית במטופל המייצג אוכלוסיית יעד ספציפית שנבחרה</a:t>
            </a:r>
            <a:endParaRPr lang="en-US" sz="3000" b="1" i="1" dirty="0" smtClean="0">
              <a:cs typeface="+mj-cs"/>
            </a:endParaRPr>
          </a:p>
          <a:p>
            <a:pPr>
              <a:defRPr/>
            </a:pPr>
            <a:endParaRPr lang="he-I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336600"/>
            </a:gs>
            <a:gs pos="100000">
              <a:schemeClr val="bg1"/>
            </a:gs>
          </a:gsLst>
          <a:path path="rect">
            <a:fillToRect r="100000" b="100000"/>
          </a:path>
        </a:gradFill>
        <a:effectLst/>
      </p:bgPr>
    </p:bg>
    <p:spTree>
      <p:nvGrpSpPr>
        <p:cNvPr id="1" name=""/>
        <p:cNvGrpSpPr/>
        <p:nvPr/>
      </p:nvGrpSpPr>
      <p:grpSpPr>
        <a:xfrm>
          <a:off x="0" y="0"/>
          <a:ext cx="0" cy="0"/>
          <a:chOff x="0" y="0"/>
          <a:chExt cx="0" cy="0"/>
        </a:xfrm>
      </p:grpSpPr>
      <p:sp>
        <p:nvSpPr>
          <p:cNvPr id="36866" name="Rectangle 2"/>
          <p:cNvSpPr>
            <a:spLocks noGrp="1"/>
          </p:cNvSpPr>
          <p:nvPr>
            <p:ph type="title" idx="4294967295"/>
          </p:nvPr>
        </p:nvSpPr>
        <p:spPr>
          <a:xfrm>
            <a:off x="395536" y="404664"/>
            <a:ext cx="8496944" cy="1080120"/>
          </a:xfrm>
        </p:spPr>
        <p:txBody>
          <a:bodyPr/>
          <a:lstStyle/>
          <a:p>
            <a:pPr>
              <a:defRPr/>
            </a:pPr>
            <a:r>
              <a:rPr lang="he-IL" sz="5400" b="1" dirty="0" smtClean="0">
                <a:ln w="12700">
                  <a:solidFill>
                    <a:schemeClr val="tx1">
                      <a:lumMod val="95000"/>
                      <a:lumOff val="5000"/>
                    </a:schemeClr>
                  </a:solidFill>
                  <a:prstDash val="solid"/>
                </a:ln>
                <a:solidFill>
                  <a:schemeClr val="bg2">
                    <a:tint val="85000"/>
                    <a:satMod val="155000"/>
                  </a:schemeClr>
                </a:solidFill>
                <a:effectLst>
                  <a:glow rad="139700">
                    <a:schemeClr val="accent1">
                      <a:satMod val="175000"/>
                      <a:alpha val="40000"/>
                    </a:schemeClr>
                  </a:glow>
                  <a:outerShdw blurRad="41275" dist="20320" dir="1800000" algn="tl" rotWithShape="0">
                    <a:srgbClr val="000000">
                      <a:alpha val="40000"/>
                    </a:srgbClr>
                  </a:outerShdw>
                </a:effectLst>
                <a:cs typeface="Arial" charset="0"/>
              </a:rPr>
              <a:t>תודות</a:t>
            </a:r>
            <a:endParaRPr lang="en-US" sz="5400" b="1" dirty="0" smtClean="0">
              <a:ln w="12700">
                <a:solidFill>
                  <a:schemeClr val="tx1">
                    <a:lumMod val="95000"/>
                    <a:lumOff val="5000"/>
                  </a:schemeClr>
                </a:solidFill>
                <a:prstDash val="solid"/>
              </a:ln>
              <a:solidFill>
                <a:schemeClr val="bg2">
                  <a:tint val="85000"/>
                  <a:satMod val="155000"/>
                </a:schemeClr>
              </a:solidFill>
              <a:effectLst>
                <a:glow rad="139700">
                  <a:schemeClr val="accent1">
                    <a:satMod val="175000"/>
                    <a:alpha val="40000"/>
                  </a:schemeClr>
                </a:glow>
                <a:outerShdw blurRad="41275" dist="20320" dir="1800000" algn="tl" rotWithShape="0">
                  <a:srgbClr val="000000">
                    <a:alpha val="40000"/>
                  </a:srgbClr>
                </a:outerShdw>
              </a:effectLst>
              <a:cs typeface="Arial" charset="0"/>
            </a:endParaRPr>
          </a:p>
        </p:txBody>
      </p:sp>
      <p:sp>
        <p:nvSpPr>
          <p:cNvPr id="33795" name="Rectangle 4"/>
          <p:cNvSpPr>
            <a:spLocks noGrp="1"/>
          </p:cNvSpPr>
          <p:nvPr>
            <p:ph type="body" idx="4294967295"/>
          </p:nvPr>
        </p:nvSpPr>
        <p:spPr/>
        <p:txBody>
          <a:bodyPr/>
          <a:lstStyle/>
          <a:p>
            <a:pPr algn="r" rtl="1">
              <a:buFont typeface="Arial" charset="0"/>
              <a:buNone/>
            </a:pPr>
            <a:r>
              <a:rPr lang="he-IL" smtClean="0"/>
              <a:t>- הנהלת הסיעוד של ב"ח גהה: </a:t>
            </a:r>
          </a:p>
          <a:p>
            <a:pPr algn="r" rtl="1">
              <a:buFont typeface="Arial" charset="0"/>
              <a:buNone/>
            </a:pPr>
            <a:r>
              <a:rPr lang="he-IL" b="1" smtClean="0"/>
              <a:t>גב' כהן דורית ומר' ליבוביץ ודים</a:t>
            </a:r>
          </a:p>
          <a:p>
            <a:pPr algn="r" rtl="1">
              <a:buFont typeface="Arial" charset="0"/>
              <a:buNone/>
            </a:pPr>
            <a:r>
              <a:rPr lang="he-IL" smtClean="0"/>
              <a:t>- הנהלה ראשית</a:t>
            </a:r>
          </a:p>
          <a:p>
            <a:pPr algn="r" rtl="1">
              <a:buFont typeface="Arial" charset="0"/>
              <a:buNone/>
            </a:pPr>
            <a:r>
              <a:rPr lang="he-IL" b="1" smtClean="0"/>
              <a:t>עו"ד חפץ תמירה</a:t>
            </a:r>
          </a:p>
          <a:p>
            <a:pPr algn="r" rtl="1">
              <a:buFont typeface="Arial" charset="0"/>
              <a:buNone/>
            </a:pPr>
            <a:r>
              <a:rPr lang="he-IL" smtClean="0"/>
              <a:t>- מרכזת קורס </a:t>
            </a:r>
            <a:r>
              <a:rPr lang="en-US" smtClean="0">
                <a:cs typeface="Arial" charset="0"/>
              </a:rPr>
              <a:t>EBP</a:t>
            </a:r>
            <a:r>
              <a:rPr lang="he-IL" smtClean="0"/>
              <a:t> </a:t>
            </a:r>
          </a:p>
          <a:p>
            <a:pPr algn="r" rtl="1">
              <a:buFont typeface="Arial" charset="0"/>
              <a:buNone/>
            </a:pPr>
            <a:r>
              <a:rPr lang="he-IL" b="1" smtClean="0"/>
              <a:t>ד"ר דליה זילברשטיין</a:t>
            </a:r>
            <a:r>
              <a:rPr lang="he-IL" smtClean="0"/>
              <a:t> </a:t>
            </a:r>
            <a:endParaRPr lang="en-US" smtClean="0">
              <a:cs typeface="Arial" charset="0"/>
            </a:endParaRPr>
          </a:p>
        </p:txBody>
      </p:sp>
      <p:pic>
        <p:nvPicPr>
          <p:cNvPr id="33796" name="Picture 6" descr="tambour_clalit"/>
          <p:cNvPicPr>
            <a:picLocks noChangeAspect="1" noChangeArrowheads="1"/>
          </p:cNvPicPr>
          <p:nvPr/>
        </p:nvPicPr>
        <p:blipFill>
          <a:blip r:embed="rId2"/>
          <a:srcRect/>
          <a:stretch>
            <a:fillRect/>
          </a:stretch>
        </p:blipFill>
        <p:spPr bwMode="auto">
          <a:xfrm>
            <a:off x="0" y="5373688"/>
            <a:ext cx="2411413" cy="996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4"/>
          <p:cNvSpPr txBox="1">
            <a:spLocks noChangeArrowheads="1"/>
          </p:cNvSpPr>
          <p:nvPr/>
        </p:nvSpPr>
        <p:spPr bwMode="auto">
          <a:xfrm>
            <a:off x="755650" y="549275"/>
            <a:ext cx="7004050" cy="369888"/>
          </a:xfrm>
          <a:prstGeom prst="rect">
            <a:avLst/>
          </a:prstGeom>
          <a:noFill/>
          <a:ln w="9525">
            <a:noFill/>
            <a:miter lim="800000"/>
            <a:headEnd/>
            <a:tailEnd/>
          </a:ln>
        </p:spPr>
        <p:txBody>
          <a:bodyPr>
            <a:spAutoFit/>
          </a:bodyPr>
          <a:lstStyle/>
          <a:p>
            <a:endParaRPr lang="he-IL"/>
          </a:p>
        </p:txBody>
      </p:sp>
      <p:sp>
        <p:nvSpPr>
          <p:cNvPr id="16386" name="TextBox 4"/>
          <p:cNvSpPr txBox="1">
            <a:spLocks noChangeArrowheads="1"/>
          </p:cNvSpPr>
          <p:nvPr/>
        </p:nvSpPr>
        <p:spPr bwMode="auto">
          <a:xfrm>
            <a:off x="7235825" y="836613"/>
            <a:ext cx="1439863" cy="369887"/>
          </a:xfrm>
          <a:prstGeom prst="rect">
            <a:avLst/>
          </a:prstGeom>
          <a:noFill/>
          <a:ln w="9525">
            <a:noFill/>
            <a:miter lim="800000"/>
            <a:headEnd/>
            <a:tailEnd/>
          </a:ln>
        </p:spPr>
        <p:txBody>
          <a:bodyPr>
            <a:spAutoFit/>
          </a:bodyPr>
          <a:lstStyle/>
          <a:p>
            <a:endParaRPr lang="he-IL"/>
          </a:p>
        </p:txBody>
      </p:sp>
      <p:sp>
        <p:nvSpPr>
          <p:cNvPr id="16387" name="TextBox 5"/>
          <p:cNvSpPr txBox="1">
            <a:spLocks noChangeArrowheads="1"/>
          </p:cNvSpPr>
          <p:nvPr/>
        </p:nvSpPr>
        <p:spPr bwMode="auto">
          <a:xfrm>
            <a:off x="1979613" y="625475"/>
            <a:ext cx="5832475" cy="4968875"/>
          </a:xfrm>
          <a:prstGeom prst="rect">
            <a:avLst/>
          </a:prstGeom>
          <a:noFill/>
          <a:ln w="9525">
            <a:noFill/>
            <a:miter lim="800000"/>
            <a:headEnd/>
            <a:tailEnd/>
          </a:ln>
        </p:spPr>
        <p:txBody>
          <a:bodyPr>
            <a:spAutoFit/>
          </a:bodyPr>
          <a:lstStyle/>
          <a:p>
            <a:pPr algn="ctr"/>
            <a:r>
              <a:rPr lang="he-IL" sz="5400" b="1">
                <a:latin typeface="Times New Roman" pitchFamily="18" charset="0"/>
                <a:cs typeface="Times New Roman" pitchFamily="18" charset="0"/>
              </a:rPr>
              <a:t>רציונל</a:t>
            </a:r>
            <a:r>
              <a:rPr lang="he-IL" sz="3600"/>
              <a:t> </a:t>
            </a:r>
          </a:p>
          <a:p>
            <a:pPr algn="ctr"/>
            <a:endParaRPr lang="he-IL" sz="3600"/>
          </a:p>
          <a:p>
            <a:pPr algn="ctr">
              <a:lnSpc>
                <a:spcPct val="120000"/>
              </a:lnSpc>
            </a:pPr>
            <a:r>
              <a:rPr lang="he-IL" sz="3200">
                <a:latin typeface="Times New Roman" pitchFamily="18" charset="0"/>
                <a:cs typeface="Times New Roman" pitchFamily="18" charset="0"/>
              </a:rPr>
              <a:t>צוות המיומן המבצע ניהול הטיפול עשוי לזהות מוקדם שינויים במצב החולה, הופעת תופעות הלוואי הנובעות מטיפול תרופתי, לעלות היענות לטיפול, להוריד תדירות אשפוזים החוזרים ובכך לצמצם עלויות במערכת הבריאות</a:t>
            </a:r>
            <a:r>
              <a:rPr lang="en-US" sz="320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ctrTitle"/>
          </p:nvPr>
        </p:nvSpPr>
        <p:spPr>
          <a:xfrm>
            <a:off x="1908175" y="274638"/>
            <a:ext cx="6778625" cy="1143000"/>
          </a:xfrm>
        </p:spPr>
        <p:txBody>
          <a:bodyPr/>
          <a:lstStyle/>
          <a:p>
            <a:pPr rtl="1"/>
            <a:r>
              <a:rPr lang="he-IL" sz="4800" b="1" smtClean="0">
                <a:latin typeface="Times New Roman" pitchFamily="18" charset="0"/>
              </a:rPr>
              <a:t>שאלה קלינית בפורמט </a:t>
            </a:r>
            <a:r>
              <a:rPr lang="en-US" sz="4800" b="1" smtClean="0">
                <a:latin typeface="Times New Roman" pitchFamily="18" charset="0"/>
                <a:cs typeface="Times New Roman" pitchFamily="18" charset="0"/>
              </a:rPr>
              <a:t>PICO</a:t>
            </a:r>
            <a:r>
              <a:rPr lang="en-US" sz="3600" smtClean="0">
                <a:latin typeface="Tahoma" pitchFamily="34" charset="0"/>
                <a:cs typeface="Times New Roman" pitchFamily="18" charset="0"/>
              </a:rPr>
              <a:t> </a:t>
            </a:r>
          </a:p>
        </p:txBody>
      </p:sp>
      <p:sp>
        <p:nvSpPr>
          <p:cNvPr id="18434" name="Rectangle 3"/>
          <p:cNvSpPr>
            <a:spLocks noGrp="1"/>
          </p:cNvSpPr>
          <p:nvPr>
            <p:ph type="subTitle" idx="1"/>
          </p:nvPr>
        </p:nvSpPr>
        <p:spPr>
          <a:xfrm>
            <a:off x="971550" y="1484313"/>
            <a:ext cx="7488238" cy="4321175"/>
          </a:xfrm>
        </p:spPr>
        <p:txBody>
          <a:bodyPr/>
          <a:lstStyle/>
          <a:p>
            <a:pPr rtl="1">
              <a:lnSpc>
                <a:spcPct val="160000"/>
              </a:lnSpc>
            </a:pPr>
            <a:r>
              <a:rPr lang="he-IL" sz="3600" smtClean="0">
                <a:solidFill>
                  <a:srgbClr val="898989"/>
                </a:solidFill>
                <a:latin typeface="Times New Roman" pitchFamily="18" charset="0"/>
                <a:cs typeface="Times New Roman" pitchFamily="18" charset="0"/>
              </a:rPr>
              <a:t>במטופלים לוקי סכיזופרניה הנמצאים במעקב אמבולטורי</a:t>
            </a:r>
            <a:r>
              <a:rPr lang="he-IL" sz="3600" b="1" smtClean="0">
                <a:solidFill>
                  <a:srgbClr val="898989"/>
                </a:solidFill>
                <a:latin typeface="Times New Roman" pitchFamily="18" charset="0"/>
                <a:cs typeface="Times New Roman" pitchFamily="18" charset="0"/>
              </a:rPr>
              <a:t>, </a:t>
            </a:r>
            <a:r>
              <a:rPr lang="he-IL" sz="3600" smtClean="0">
                <a:solidFill>
                  <a:srgbClr val="898989"/>
                </a:solidFill>
                <a:latin typeface="Times New Roman" pitchFamily="18" charset="0"/>
                <a:cs typeface="Times New Roman" pitchFamily="18" charset="0"/>
              </a:rPr>
              <a:t>האם שימוש בשיטת ניהול הטיפול (</a:t>
            </a:r>
            <a:r>
              <a:rPr lang="en-US" sz="3600" smtClean="0">
                <a:solidFill>
                  <a:srgbClr val="898989"/>
                </a:solidFill>
                <a:latin typeface="Times New Roman" pitchFamily="18" charset="0"/>
                <a:cs typeface="Times New Roman" pitchFamily="18" charset="0"/>
              </a:rPr>
              <a:t>case management</a:t>
            </a:r>
            <a:r>
              <a:rPr lang="he-IL" sz="3600" smtClean="0">
                <a:solidFill>
                  <a:srgbClr val="898989"/>
                </a:solidFill>
                <a:latin typeface="Times New Roman" pitchFamily="18" charset="0"/>
                <a:cs typeface="Times New Roman" pitchFamily="18" charset="0"/>
              </a:rPr>
              <a:t>) על ידי צוות הסיעודי בהשוואה להיעדר</a:t>
            </a:r>
            <a:r>
              <a:rPr lang="he-IL" sz="3600" b="1" smtClean="0">
                <a:solidFill>
                  <a:srgbClr val="898989"/>
                </a:solidFill>
                <a:latin typeface="Times New Roman" pitchFamily="18" charset="0"/>
                <a:cs typeface="Times New Roman" pitchFamily="18" charset="0"/>
              </a:rPr>
              <a:t> </a:t>
            </a:r>
            <a:r>
              <a:rPr lang="he-IL" sz="3600" smtClean="0">
                <a:solidFill>
                  <a:srgbClr val="898989"/>
                </a:solidFill>
                <a:latin typeface="Times New Roman" pitchFamily="18" charset="0"/>
                <a:cs typeface="Times New Roman" pitchFamily="18" charset="0"/>
              </a:rPr>
              <a:t>השירות מוריד תדירות אשפוזים חוזרים?</a:t>
            </a:r>
          </a:p>
        </p:txBody>
      </p:sp>
      <p:sp>
        <p:nvSpPr>
          <p:cNvPr id="18435" name="Text Box 5"/>
          <p:cNvSpPr txBox="1">
            <a:spLocks noChangeArrowheads="1"/>
          </p:cNvSpPr>
          <p:nvPr/>
        </p:nvSpPr>
        <p:spPr bwMode="auto">
          <a:xfrm>
            <a:off x="395288" y="1844675"/>
            <a:ext cx="8424862" cy="369888"/>
          </a:xfrm>
          <a:prstGeom prst="rect">
            <a:avLst/>
          </a:prstGeom>
          <a:noFill/>
          <a:ln w="9525">
            <a:noFill/>
            <a:miter lim="800000"/>
            <a:headEnd/>
            <a:tailEnd/>
          </a:ln>
        </p:spPr>
        <p:txBody>
          <a:bodyPr>
            <a:spAutoFit/>
          </a:bodyPr>
          <a:lstStyle/>
          <a:p>
            <a:endParaRPr lang="he-IL"/>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4" descr="triad_blue"/>
          <p:cNvPicPr>
            <a:picLocks noGrp="1" noChangeAspect="1" noChangeArrowheads="1"/>
          </p:cNvPicPr>
          <p:nvPr>
            <p:ph type="subTitle" idx="1"/>
          </p:nvPr>
        </p:nvPicPr>
        <p:blipFill>
          <a:blip r:embed="rId2"/>
          <a:srcRect/>
          <a:stretch>
            <a:fillRect/>
          </a:stretch>
        </p:blipFill>
        <p:spPr>
          <a:xfrm>
            <a:off x="1187450" y="981075"/>
            <a:ext cx="6953250" cy="4352925"/>
          </a:xfrm>
        </p:spPr>
      </p:pic>
      <p:sp>
        <p:nvSpPr>
          <p:cNvPr id="20482" name="TextBox 1"/>
          <p:cNvSpPr txBox="1">
            <a:spLocks noChangeArrowheads="1"/>
          </p:cNvSpPr>
          <p:nvPr/>
        </p:nvSpPr>
        <p:spPr bwMode="auto">
          <a:xfrm>
            <a:off x="2987675" y="260350"/>
            <a:ext cx="3887788" cy="461963"/>
          </a:xfrm>
          <a:prstGeom prst="rect">
            <a:avLst/>
          </a:prstGeom>
          <a:noFill/>
          <a:ln w="9525">
            <a:noFill/>
            <a:miter lim="800000"/>
            <a:headEnd/>
            <a:tailEnd/>
          </a:ln>
        </p:spPr>
        <p:txBody>
          <a:bodyPr>
            <a:spAutoFit/>
          </a:bodyPr>
          <a:lstStyle/>
          <a:p>
            <a:pPr algn="ctr"/>
            <a:r>
              <a:rPr lang="he-IL" sz="2400"/>
              <a:t>מודל </a:t>
            </a:r>
            <a:r>
              <a:rPr lang="en-US" sz="2400"/>
              <a:t>EBN</a:t>
            </a:r>
            <a:endParaRPr lang="he-IL" sz="24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p:txBody>
          <a:bodyPr/>
          <a:lstStyle/>
          <a:p>
            <a:pPr rtl="1">
              <a:defRPr/>
            </a:pPr>
            <a:r>
              <a:rPr lang="he-IL" sz="3600" dirty="0" smtClean="0">
                <a:latin typeface="Tahoma" pitchFamily="34" charset="0"/>
                <a:cs typeface="+mn-cs"/>
              </a:rPr>
              <a:t>מילות מפתח ומאגרי מידע</a:t>
            </a:r>
            <a:endParaRPr lang="en-US" sz="3600" dirty="0" smtClean="0">
              <a:latin typeface="Tahoma" pitchFamily="34" charset="0"/>
              <a:cs typeface="+mn-cs"/>
            </a:endParaRPr>
          </a:p>
        </p:txBody>
      </p:sp>
      <p:sp>
        <p:nvSpPr>
          <p:cNvPr id="21506" name="Rectangle 4"/>
          <p:cNvSpPr>
            <a:spLocks noGrp="1"/>
          </p:cNvSpPr>
          <p:nvPr>
            <p:ph type="body" idx="1"/>
          </p:nvPr>
        </p:nvSpPr>
        <p:spPr>
          <a:xfrm>
            <a:off x="468313" y="1484313"/>
            <a:ext cx="4027487" cy="4968875"/>
          </a:xfrm>
        </p:spPr>
        <p:txBody>
          <a:bodyPr/>
          <a:lstStyle/>
          <a:p>
            <a:pPr eaLnBrk="1" hangingPunct="1">
              <a:lnSpc>
                <a:spcPct val="80000"/>
              </a:lnSpc>
            </a:pPr>
            <a:endParaRPr lang="en-US" smtClean="0">
              <a:solidFill>
                <a:srgbClr val="000000"/>
              </a:solidFill>
              <a:latin typeface="Times New Roman" pitchFamily="18" charset="0"/>
              <a:cs typeface="Times New Roman" pitchFamily="18" charset="0"/>
            </a:endParaRPr>
          </a:p>
          <a:p>
            <a:pPr eaLnBrk="1" hangingPunct="1">
              <a:lnSpc>
                <a:spcPct val="80000"/>
              </a:lnSpc>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endParaRPr lang="en-US" smtClean="0">
              <a:solidFill>
                <a:srgbClr val="000000"/>
              </a:solidFill>
              <a:latin typeface="Times New Roman" pitchFamily="18" charset="0"/>
              <a:cs typeface="Times New Roman" pitchFamily="18" charset="0"/>
            </a:endParaRPr>
          </a:p>
          <a:p>
            <a:pPr eaLnBrk="1" hangingPunct="1">
              <a:lnSpc>
                <a:spcPct val="80000"/>
              </a:lnSpc>
              <a:buFont typeface="Wingdings" pitchFamily="2" charset="2"/>
              <a:buChar char="ü"/>
            </a:pPr>
            <a:r>
              <a:rPr lang="en-US" smtClean="0">
                <a:solidFill>
                  <a:srgbClr val="000000"/>
                </a:solidFill>
                <a:latin typeface="Times New Roman" pitchFamily="18" charset="0"/>
                <a:cs typeface="Times New Roman" pitchFamily="18" charset="0"/>
              </a:rPr>
              <a:t>Cochrane Database of Systematic Reviews </a:t>
            </a:r>
            <a:r>
              <a:rPr lang="en-US" sz="2000" smtClean="0">
                <a:solidFill>
                  <a:srgbClr val="000000"/>
                </a:solidFill>
                <a:latin typeface="Times New Roman" pitchFamily="18" charset="0"/>
                <a:cs typeface="Times New Roman" pitchFamily="18" charset="0"/>
                <a:hlinkClick r:id="rId3"/>
              </a:rPr>
              <a:t>http://www.cochrane.org</a:t>
            </a:r>
            <a:endParaRPr lang="en-US" sz="2000" smtClean="0">
              <a:solidFill>
                <a:srgbClr val="000000"/>
              </a:solidFill>
              <a:latin typeface="Times New Roman" pitchFamily="18" charset="0"/>
              <a:cs typeface="Times New Roman" pitchFamily="18" charset="0"/>
            </a:endParaRPr>
          </a:p>
          <a:p>
            <a:pPr eaLnBrk="1" hangingPunct="1">
              <a:buFont typeface="Wingdings" pitchFamily="2" charset="2"/>
              <a:buChar char="ü"/>
            </a:pPr>
            <a:r>
              <a:rPr lang="en-US" smtClean="0">
                <a:latin typeface="Times New Roman" pitchFamily="18" charset="0"/>
                <a:cs typeface="Times New Roman" pitchFamily="18" charset="0"/>
              </a:rPr>
              <a:t>CINAHL– go to OU library site. </a:t>
            </a:r>
            <a:r>
              <a:rPr lang="en-US" sz="2000" smtClean="0">
                <a:latin typeface="Times New Roman" pitchFamily="18" charset="0"/>
                <a:cs typeface="Times New Roman" pitchFamily="18" charset="0"/>
                <a:hlinkClick r:id="rId4"/>
              </a:rPr>
              <a:t>http://library.ouhsc.edu/</a:t>
            </a:r>
            <a:r>
              <a:rPr lang="en-US" smtClean="0">
                <a:latin typeface="Times New Roman" pitchFamily="18" charset="0"/>
                <a:cs typeface="Times New Roman" pitchFamily="18" charset="0"/>
                <a:hlinkClick r:id="rId4"/>
              </a:rPr>
              <a:t> </a:t>
            </a:r>
            <a:r>
              <a:rPr lang="en-US" smtClean="0">
                <a:latin typeface="Times New Roman" pitchFamily="18" charset="0"/>
                <a:cs typeface="Times New Roman" pitchFamily="18" charset="0"/>
              </a:rPr>
              <a:t>(nursing database)</a:t>
            </a:r>
          </a:p>
          <a:p>
            <a:pPr eaLnBrk="1" hangingPunct="1">
              <a:buFont typeface="Wingdings" pitchFamily="2" charset="2"/>
              <a:buChar char="ü"/>
            </a:pPr>
            <a:r>
              <a:rPr lang="en-US" smtClean="0">
                <a:latin typeface="Times New Roman" pitchFamily="18" charset="0"/>
                <a:cs typeface="Times New Roman" pitchFamily="18" charset="0"/>
              </a:rPr>
              <a:t>Scholar Google</a:t>
            </a:r>
          </a:p>
          <a:p>
            <a:pPr eaLnBrk="1" hangingPunct="1">
              <a:buFont typeface="Wingdings" pitchFamily="2" charset="2"/>
              <a:buChar char="ü"/>
            </a:pPr>
            <a:r>
              <a:rPr lang="en-US" smtClean="0">
                <a:latin typeface="Times New Roman" pitchFamily="18" charset="0"/>
                <a:cs typeface="Times New Roman" pitchFamily="18" charset="0"/>
              </a:rPr>
              <a:t>The National Center for Biotechnology Information </a:t>
            </a:r>
            <a:r>
              <a:rPr lang="en-US" sz="2000" u="sng" smtClean="0">
                <a:solidFill>
                  <a:schemeClr val="hlink"/>
                </a:solidFill>
                <a:cs typeface="Arial" charset="0"/>
                <a:hlinkClick r:id="rId5"/>
              </a:rPr>
              <a:t>http://www.ncbi.nlm.nih.gov/pubmed</a:t>
            </a:r>
            <a:r>
              <a:rPr lang="en-US" sz="2000" smtClean="0">
                <a:solidFill>
                  <a:schemeClr val="hlink"/>
                </a:solidFill>
                <a:cs typeface="Arial" charset="0"/>
                <a:hlinkClick r:id="rId5"/>
              </a:rPr>
              <a:t>/</a:t>
            </a:r>
            <a:endParaRPr lang="en-US" sz="2000" smtClean="0">
              <a:solidFill>
                <a:schemeClr val="hlink"/>
              </a:solidFill>
              <a:latin typeface="Times New Roman" pitchFamily="18" charset="0"/>
              <a:cs typeface="Times New Roman" pitchFamily="18" charset="0"/>
            </a:endParaRPr>
          </a:p>
          <a:p>
            <a:endParaRPr lang="en-US" smtClean="0">
              <a:latin typeface="Times New Roman" pitchFamily="18" charset="0"/>
              <a:cs typeface="Times New Roman" pitchFamily="18" charset="0"/>
            </a:endParaRPr>
          </a:p>
        </p:txBody>
      </p:sp>
      <p:sp>
        <p:nvSpPr>
          <p:cNvPr id="21507" name="Rectangle 5"/>
          <p:cNvSpPr>
            <a:spLocks noGrp="1"/>
          </p:cNvSpPr>
          <p:nvPr>
            <p:ph type="body" sz="quarter" idx="3"/>
          </p:nvPr>
        </p:nvSpPr>
        <p:spPr>
          <a:xfrm>
            <a:off x="4427538" y="1125538"/>
            <a:ext cx="4392612" cy="4824412"/>
          </a:xfrm>
        </p:spPr>
        <p:txBody>
          <a:bodyPr/>
          <a:lstStyle/>
          <a:p>
            <a:pPr marL="533400" indent="-533400">
              <a:buFont typeface="Wingdings" pitchFamily="2" charset="2"/>
              <a:buChar char="ü"/>
            </a:pPr>
            <a:r>
              <a:rPr lang="en-US" smtClean="0">
                <a:latin typeface="Times New Roman" pitchFamily="18" charset="0"/>
                <a:cs typeface="Times New Roman" pitchFamily="18" charset="0"/>
              </a:rPr>
              <a:t>Case Management </a:t>
            </a:r>
          </a:p>
          <a:p>
            <a:pPr marL="533400" indent="-533400">
              <a:buFont typeface="Wingdings" pitchFamily="2" charset="2"/>
              <a:buChar char="ü"/>
            </a:pPr>
            <a:r>
              <a:rPr lang="en-US" smtClean="0">
                <a:latin typeface="Times New Roman" pitchFamily="18" charset="0"/>
                <a:cs typeface="Times New Roman" pitchFamily="18" charset="0"/>
              </a:rPr>
              <a:t>Patient Care Management </a:t>
            </a:r>
          </a:p>
          <a:p>
            <a:pPr marL="533400" indent="-533400">
              <a:buFont typeface="Wingdings" pitchFamily="2" charset="2"/>
              <a:buChar char="ü"/>
            </a:pPr>
            <a:r>
              <a:rPr lang="en-US" smtClean="0">
                <a:latin typeface="Times New Roman" pitchFamily="18" charset="0"/>
                <a:cs typeface="Times New Roman" pitchFamily="18" charset="0"/>
              </a:rPr>
              <a:t>Patient Care Planning </a:t>
            </a:r>
          </a:p>
          <a:p>
            <a:pPr marL="533400" indent="-533400">
              <a:buFont typeface="Wingdings" pitchFamily="2" charset="2"/>
              <a:buChar char="ü"/>
            </a:pPr>
            <a:r>
              <a:rPr lang="en-US" smtClean="0">
                <a:latin typeface="Times New Roman" pitchFamily="18" charset="0"/>
                <a:cs typeface="Times New Roman" pitchFamily="18" charset="0"/>
              </a:rPr>
              <a:t>Comprehensive Health Care </a:t>
            </a:r>
          </a:p>
          <a:p>
            <a:pPr marL="533400" indent="-533400">
              <a:buFont typeface="Wingdings" pitchFamily="2" charset="2"/>
              <a:buChar char="ü"/>
            </a:pPr>
            <a:r>
              <a:rPr lang="en-US" smtClean="0">
                <a:latin typeface="Times New Roman" pitchFamily="18" charset="0"/>
                <a:cs typeface="Times New Roman" pitchFamily="18" charset="0"/>
              </a:rPr>
              <a:t>Schizophrenia </a:t>
            </a:r>
          </a:p>
          <a:p>
            <a:pPr marL="533400" indent="-533400">
              <a:buFont typeface="Wingdings" pitchFamily="2" charset="2"/>
              <a:buChar char="ü"/>
            </a:pPr>
            <a:r>
              <a:rPr lang="en-US" smtClean="0">
                <a:latin typeface="Times New Roman" pitchFamily="18" charset="0"/>
                <a:cs typeface="Times New Roman" pitchFamily="18" charset="0"/>
              </a:rPr>
              <a:t>Rehospitalization &amp;  Readmission</a:t>
            </a:r>
            <a:r>
              <a:rPr lang="en-US" sz="2800" smtClean="0">
                <a:cs typeface="Arial" charset="0"/>
              </a:rPr>
              <a:t> </a:t>
            </a:r>
          </a:p>
          <a:p>
            <a:pPr marL="533400" indent="-533400">
              <a:buFont typeface="Wingdings" pitchFamily="2" charset="2"/>
              <a:buChar char="ü"/>
            </a:pPr>
            <a:r>
              <a:rPr lang="en-US" smtClean="0">
                <a:latin typeface="Times New Roman" pitchFamily="18" charset="0"/>
                <a:cs typeface="Times New Roman" pitchFamily="18" charset="0"/>
              </a:rPr>
              <a:t>Mental disorder</a:t>
            </a:r>
          </a:p>
          <a:p>
            <a:pPr marL="533400" indent="-533400">
              <a:buFont typeface="Wingdings" pitchFamily="2" charset="2"/>
              <a:buChar char="ü"/>
            </a:pPr>
            <a:r>
              <a:rPr lang="en-US" smtClean="0">
                <a:latin typeface="Times New Roman" pitchFamily="18" charset="0"/>
                <a:cs typeface="Times New Roman" pitchFamily="18" charset="0"/>
              </a:rPr>
              <a:t>Nursing Case Management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99" name="Group 47"/>
          <p:cNvGraphicFramePr>
            <a:graphicFrameLocks noGrp="1"/>
          </p:cNvGraphicFramePr>
          <p:nvPr>
            <p:ph idx="4294967295"/>
          </p:nvPr>
        </p:nvGraphicFramePr>
        <p:xfrm>
          <a:off x="330200" y="1052513"/>
          <a:ext cx="8418513" cy="5684837"/>
        </p:xfrm>
        <a:graphic>
          <a:graphicData uri="http://schemas.openxmlformats.org/drawingml/2006/table">
            <a:tbl>
              <a:tblPr rtl="1"/>
              <a:tblGrid>
                <a:gridCol w="2397125"/>
                <a:gridCol w="1036638"/>
                <a:gridCol w="2398712"/>
                <a:gridCol w="2586038"/>
              </a:tblGrid>
              <a:tr h="690563">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rgbClr val="000000"/>
                          </a:solidFill>
                          <a:effectLst/>
                          <a:latin typeface="Calibri" pitchFamily="34" charset="0"/>
                          <a:cs typeface="Arial" charset="0"/>
                        </a:rPr>
                        <a:t>שם מחבר</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rgbClr val="000000"/>
                          </a:solidFill>
                          <a:effectLst/>
                          <a:latin typeface="Calibri" pitchFamily="34" charset="0"/>
                          <a:cs typeface="Arial" charset="0"/>
                        </a:rPr>
                        <a:t>שנה</a:t>
                      </a:r>
                      <a:endParaRPr kumimoji="0" lang="en-US" sz="1800" b="0"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rgbClr val="000000"/>
                          </a:solidFill>
                          <a:effectLst/>
                          <a:latin typeface="Calibri" pitchFamily="34" charset="0"/>
                          <a:cs typeface="Arial" charset="0"/>
                        </a:rPr>
                        <a:t>רמת היררכיה </a:t>
                      </a:r>
                      <a:endParaRPr kumimoji="0" lang="en-US" sz="1800" b="0"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rgbClr val="000000"/>
                          </a:solidFill>
                          <a:effectLst/>
                          <a:latin typeface="Calibri" pitchFamily="34" charset="0"/>
                          <a:cs typeface="Arial" charset="0"/>
                        </a:rPr>
                        <a:t>שיטת המחקר </a:t>
                      </a:r>
                      <a:endParaRPr kumimoji="0" lang="en-US" sz="1800" b="0"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rgbClr val="000000"/>
                          </a:solidFill>
                          <a:effectLst/>
                          <a:latin typeface="Calibri" pitchFamily="34" charset="0"/>
                          <a:cs typeface="Arial" charset="0"/>
                        </a:rPr>
                        <a:t>ממצאים עיקריים</a:t>
                      </a:r>
                      <a:endParaRPr kumimoji="0" lang="en-US" sz="1800" b="0"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r>
              <a:tr h="1246188">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rgbClr val="000000"/>
                          </a:solidFill>
                          <a:effectLst/>
                          <a:latin typeface="Calibri" pitchFamily="34" charset="0"/>
                          <a:cs typeface="Arial" charset="0"/>
                        </a:rPr>
                        <a:t>Dieterich M et al., 2010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charset="0"/>
                        </a:rPr>
                        <a:t>Intensive case management for severe mental illness</a:t>
                      </a:r>
                      <a:endParaRPr kumimoji="0" lang="en-US" sz="1600" b="0" i="1"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rgbClr val="000000"/>
                          </a:solidFill>
                          <a:effectLst/>
                          <a:latin typeface="Calibri" pitchFamily="34" charset="0"/>
                          <a:cs typeface="Arial" charset="0"/>
                        </a:rPr>
                        <a:t> </a:t>
                      </a:r>
                      <a:r>
                        <a:rPr kumimoji="0" lang="en-US" sz="1800" b="0" i="0" u="none" strike="noStrike" cap="none" normalizeH="0" baseline="0" smtClean="0">
                          <a:ln>
                            <a:noFill/>
                          </a:ln>
                          <a:solidFill>
                            <a:srgbClr val="000000"/>
                          </a:solidFill>
                          <a:effectLst/>
                          <a:latin typeface="Calibri" pitchFamily="34" charset="0"/>
                          <a:cs typeface="Arial" charset="0"/>
                        </a:rPr>
                        <a:t>1</a:t>
                      </a:r>
                      <a:endParaRPr kumimoji="0" lang="he-IL" sz="1800" b="1"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charset="0"/>
                        </a:rPr>
                        <a:t>META ANALYSIS</a:t>
                      </a:r>
                      <a:endParaRPr kumimoji="0" lang="he-IL" sz="1100" b="0" i="0" u="none" strike="noStrike" cap="none" normalizeH="0" baseline="0" smtClean="0">
                        <a:ln>
                          <a:noFill/>
                        </a:ln>
                        <a:solidFill>
                          <a:srgbClr val="000000"/>
                        </a:solidFill>
                        <a:effectLst/>
                        <a:latin typeface="Calibri" pitchFamily="34" charset="0"/>
                        <a:cs typeface="Arial" charset="0"/>
                      </a:endParaRPr>
                    </a:p>
                    <a:p>
                      <a:pPr marL="0" marR="0" lvl="0" indent="0" algn="r" defTabSz="914400" rtl="0" eaLnBrk="1" fontAlgn="base" latinLnBrk="0" hangingPunct="1">
                        <a:lnSpc>
                          <a:spcPct val="115000"/>
                        </a:lnSpc>
                        <a:spcBef>
                          <a:spcPct val="0"/>
                        </a:spcBef>
                        <a:spcAft>
                          <a:spcPts val="100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נסקרו 38 מחקרים רנדומאליים, סך כולל של  7328 נבדקים</a:t>
                      </a:r>
                      <a:endParaRPr kumimoji="0" lang="en-US" sz="1400" b="0" i="0" u="none" strike="noStrike" cap="none" normalizeH="0" baseline="0" smtClean="0">
                        <a:ln>
                          <a:noFill/>
                        </a:ln>
                        <a:solidFill>
                          <a:srgbClr val="000000"/>
                        </a:solidFill>
                        <a:effectLst/>
                        <a:latin typeface="Calibri" pitchFamily="34" charset="0"/>
                        <a:cs typeface="Arial" charset="0"/>
                      </a:endParaRPr>
                    </a:p>
                    <a:p>
                      <a:pPr marL="0" marR="0" lvl="0" indent="0" algn="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smtClean="0">
                        <a:ln>
                          <a:noFill/>
                        </a:ln>
                        <a:solidFill>
                          <a:srgbClr val="000000"/>
                        </a:solidFill>
                        <a:effectLst/>
                        <a:latin typeface="Calibri" pitchFamily="34" charset="0"/>
                        <a:cs typeface="Times New Roman" pitchFamily="18" charset="0"/>
                      </a:endParaRPr>
                    </a:p>
                  </a:txBody>
                  <a:tcPr marL="68580" marR="68580" marT="0" marB="0"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בהשוואה לטיפול קהילתי סטנדרטי טיפול בניהול תיק </a:t>
                      </a:r>
                      <a:endParaRPr kumimoji="0" lang="en-US" sz="1400" b="0" i="0" u="none" strike="noStrike" cap="none" normalizeH="0" baseline="0" smtClean="0">
                        <a:ln>
                          <a:noFill/>
                        </a:ln>
                        <a:solidFill>
                          <a:srgbClr val="000000"/>
                        </a:solidFill>
                        <a:effectLst/>
                        <a:latin typeface="Calibri" pitchFamily="34" charset="0"/>
                        <a:cs typeface="Arial"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נמצא מפחית ימי אשפוז ואשפוזים חוזרים.</a:t>
                      </a:r>
                      <a:endParaRPr kumimoji="0" lang="en-US" sz="1400" b="0" i="0" u="none" strike="noStrike" cap="none" normalizeH="0" baseline="0" smtClean="0">
                        <a:ln>
                          <a:noFill/>
                        </a:ln>
                        <a:solidFill>
                          <a:srgbClr val="000000"/>
                        </a:solidFill>
                        <a:effectLst/>
                        <a:latin typeface="Calibri" pitchFamily="34" charset="0"/>
                        <a:cs typeface="Arial"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he-IL" sz="1400" b="1" i="0" u="none" strike="noStrike" cap="none" normalizeH="0" baseline="0" smtClean="0">
                          <a:ln>
                            <a:noFill/>
                          </a:ln>
                          <a:solidFill>
                            <a:srgbClr val="000000"/>
                          </a:solidFill>
                          <a:effectLst/>
                          <a:latin typeface="Calibri" pitchFamily="34" charset="0"/>
                          <a:cs typeface="Arial" charset="0"/>
                        </a:rPr>
                        <a:t>ממצאים תומכים בשאלת פיקו</a:t>
                      </a:r>
                      <a:endParaRPr kumimoji="0" lang="en-US" sz="1100" b="1" i="0" u="none" strike="noStrike" cap="none" normalizeH="0" baseline="0" smtClean="0">
                        <a:ln>
                          <a:noFill/>
                        </a:ln>
                        <a:solidFill>
                          <a:srgbClr val="002060"/>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r>
              <a:tr h="173355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rgbClr val="000000"/>
                          </a:solidFill>
                          <a:effectLst/>
                          <a:latin typeface="Calibri" pitchFamily="34" charset="0"/>
                          <a:cs typeface="Arial" charset="0"/>
                        </a:rPr>
                        <a:t>Marshall M et al., 1998 </a:t>
                      </a:r>
                      <a:r>
                        <a:rPr kumimoji="0" lang="en-US" sz="1800" b="0" i="0" u="none" strike="noStrike" cap="none" normalizeH="0" baseline="0" smtClean="0">
                          <a:ln>
                            <a:noFill/>
                          </a:ln>
                          <a:solidFill>
                            <a:srgbClr val="000000"/>
                          </a:solidFill>
                          <a:effectLst/>
                          <a:latin typeface="Calibri" pitchFamily="34" charset="0"/>
                          <a:cs typeface="Arial" charset="0"/>
                        </a:rPr>
                        <a:t>Case management for people with severe mental disorders</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600" b="0" i="0" u="none" strike="noStrike" cap="none" normalizeH="0" baseline="0" smtClean="0">
                        <a:ln>
                          <a:noFill/>
                        </a:ln>
                        <a:solidFill>
                          <a:srgbClr val="000000"/>
                        </a:solidFill>
                        <a:effectLst/>
                        <a:latin typeface="Calibri" pitchFamily="34" charset="0"/>
                        <a:cs typeface="Arial"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rgbClr val="000000"/>
                          </a:solidFill>
                          <a:effectLst/>
                          <a:latin typeface="Calibri" pitchFamily="34" charset="0"/>
                          <a:cs typeface="Arial" charset="0"/>
                        </a:rPr>
                        <a:t>  </a:t>
                      </a:r>
                      <a:r>
                        <a:rPr kumimoji="0" lang="he-IL" sz="1600" b="0" i="0" u="none" strike="noStrike" cap="none" normalizeH="0" baseline="0" smtClean="0">
                          <a:ln>
                            <a:noFill/>
                          </a:ln>
                          <a:solidFill>
                            <a:srgbClr val="000000"/>
                          </a:solidFill>
                          <a:effectLst/>
                          <a:latin typeface="Calibri" pitchFamily="34" charset="0"/>
                          <a:cs typeface="Arial" charset="0"/>
                        </a:rPr>
                        <a:t> </a:t>
                      </a:r>
                      <a:endParaRPr kumimoji="0" lang="he-IL" sz="16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800" b="0" i="0" u="none" strike="noStrike" cap="none" normalizeH="0" baseline="0" smtClean="0">
                          <a:ln>
                            <a:noFill/>
                          </a:ln>
                          <a:solidFill>
                            <a:srgbClr val="000000"/>
                          </a:solidFill>
                          <a:effectLst/>
                          <a:latin typeface="Calibri" pitchFamily="34" charset="0"/>
                          <a:cs typeface="Arial" charset="0"/>
                        </a:rPr>
                        <a:t>1</a:t>
                      </a:r>
                      <a:endParaRPr kumimoji="0" lang="he-IL" sz="1800" b="1"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1" eaLnBrk="0" fontAlgn="base" latinLnBrk="0" hangingPunct="0">
                        <a:lnSpc>
                          <a:spcPct val="150000"/>
                        </a:lnSpc>
                        <a:spcBef>
                          <a:spcPct val="20000"/>
                        </a:spcBef>
                        <a:spcAft>
                          <a:spcPct val="0"/>
                        </a:spcAft>
                        <a:buClrTx/>
                        <a:buSzTx/>
                        <a:buFont typeface="Arial" charset="0"/>
                        <a:buNone/>
                        <a:tabLst/>
                      </a:pPr>
                      <a:r>
                        <a:rPr kumimoji="0" lang="en-US" sz="1800" b="0" i="0" u="none" strike="noStrike" cap="none" normalizeH="0" baseline="0" smtClean="0">
                          <a:ln>
                            <a:noFill/>
                          </a:ln>
                          <a:solidFill>
                            <a:srgbClr val="000000"/>
                          </a:solidFill>
                          <a:effectLst/>
                          <a:latin typeface="Calibri" pitchFamily="34" charset="0"/>
                          <a:cs typeface="Arial" charset="0"/>
                        </a:rPr>
                        <a:t>META ANALYSIS</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Calibri" pitchFamily="34" charset="0"/>
                          <a:cs typeface="Arial" charset="0"/>
                        </a:rPr>
                        <a:t>70 מחקרי </a:t>
                      </a:r>
                      <a:r>
                        <a:rPr kumimoji="0" lang="en-US" sz="1600" b="0" i="0" u="none" strike="noStrike" cap="none" normalizeH="0" baseline="0" smtClean="0">
                          <a:ln>
                            <a:noFill/>
                          </a:ln>
                          <a:solidFill>
                            <a:srgbClr val="000000"/>
                          </a:solidFill>
                          <a:effectLst/>
                          <a:latin typeface="Calibri" pitchFamily="34" charset="0"/>
                          <a:cs typeface="Arial" charset="0"/>
                        </a:rPr>
                        <a:t>RCT </a:t>
                      </a:r>
                      <a:r>
                        <a:rPr kumimoji="0" lang="he-IL" sz="1600" b="0" i="0" u="none" strike="noStrike" cap="none" normalizeH="0" baseline="0" smtClean="0">
                          <a:ln>
                            <a:noFill/>
                          </a:ln>
                          <a:solidFill>
                            <a:srgbClr val="000000"/>
                          </a:solidFill>
                          <a:effectLst/>
                          <a:latin typeface="Calibri" pitchFamily="34" charset="0"/>
                          <a:cs typeface="Arial" charset="0"/>
                        </a:rPr>
                        <a:t> שונים בנושא, אשר עמדו ברישות המחברים.</a:t>
                      </a:r>
                      <a:endParaRPr kumimoji="0" lang="en-US" sz="1600" b="0" i="0" u="none" strike="noStrike" cap="none" normalizeH="0" baseline="0" smtClean="0">
                        <a:ln>
                          <a:noFill/>
                        </a:ln>
                        <a:solidFill>
                          <a:srgbClr val="000000"/>
                        </a:solidFill>
                        <a:effectLst/>
                        <a:latin typeface="Calibri" pitchFamily="34" charset="0"/>
                        <a:cs typeface="Arial" charset="0"/>
                      </a:endParaRPr>
                    </a:p>
                    <a:p>
                      <a:pPr marL="0" marR="0" lvl="0" indent="0" algn="l" defTabSz="914400" rtl="0" eaLnBrk="0" fontAlgn="base" latinLnBrk="0" hangingPunct="0">
                        <a:lnSpc>
                          <a:spcPct val="150000"/>
                        </a:lnSpc>
                        <a:spcBef>
                          <a:spcPct val="20000"/>
                        </a:spcBef>
                        <a:spcAft>
                          <a:spcPct val="0"/>
                        </a:spcAft>
                        <a:buClrTx/>
                        <a:buSzTx/>
                        <a:buFont typeface="Arial" charset="0"/>
                        <a:buNone/>
                        <a:tabLst/>
                      </a:pPr>
                      <a:endParaRPr kumimoji="0" lang="he-IL" sz="1100" b="0" i="0" u="none" strike="noStrike" cap="none" normalizeH="0" baseline="0" smtClean="0">
                        <a:ln>
                          <a:noFill/>
                        </a:ln>
                        <a:solidFill>
                          <a:srgbClr val="000000"/>
                        </a:solidFill>
                        <a:effectLst/>
                        <a:latin typeface="Calibri" pitchFamily="34" charset="0"/>
                        <a:cs typeface="Times New Roman" pitchFamily="18"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לא נמצאו הבדלים מובהקים בשיעור אשפוזים חוזרים בין קבוצת מטופלים לוקים בסכיזופרניה שטופלו באמצעות ניהול הטיפול (</a:t>
                      </a:r>
                      <a:r>
                        <a:rPr kumimoji="0" lang="en-US" sz="1400" b="0" i="0" u="none" strike="noStrike" cap="none" normalizeH="0" baseline="0" smtClean="0">
                          <a:ln>
                            <a:noFill/>
                          </a:ln>
                          <a:solidFill>
                            <a:srgbClr val="000000"/>
                          </a:solidFill>
                          <a:effectLst/>
                          <a:latin typeface="Calibri" pitchFamily="34" charset="0"/>
                          <a:cs typeface="Arial" charset="0"/>
                        </a:rPr>
                        <a:t>case management</a:t>
                      </a:r>
                      <a:r>
                        <a:rPr kumimoji="0" lang="he-IL" sz="1400" b="0" i="0" u="none" strike="noStrike" cap="none" normalizeH="0" baseline="0" smtClean="0">
                          <a:ln>
                            <a:noFill/>
                          </a:ln>
                          <a:solidFill>
                            <a:srgbClr val="000000"/>
                          </a:solidFill>
                          <a:effectLst/>
                          <a:latin typeface="Calibri" pitchFamily="34" charset="0"/>
                          <a:cs typeface="Arial" charset="0"/>
                        </a:rPr>
                        <a:t>) לבין אלו שטופלו  בטיפול סטנדרטי, במסגרת מעקב אמבולטורי.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1" i="0" u="none" strike="noStrike" cap="none" normalizeH="0" baseline="0" smtClean="0">
                          <a:ln>
                            <a:noFill/>
                          </a:ln>
                          <a:solidFill>
                            <a:srgbClr val="000000"/>
                          </a:solidFill>
                          <a:effectLst/>
                          <a:latin typeface="Calibri" pitchFamily="34" charset="0"/>
                          <a:cs typeface="Arial" charset="0"/>
                        </a:rPr>
                        <a:t>ממצאים לא תומכים בשאלת פיקו</a:t>
                      </a:r>
                      <a:endParaRPr kumimoji="0" lang="en-US" sz="1400" b="1" i="0" u="none" strike="noStrike" cap="none" normalizeH="0" baseline="0" smtClean="0">
                        <a:ln>
                          <a:noFill/>
                        </a:ln>
                        <a:solidFill>
                          <a:srgbClr val="002060"/>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r>
              <a:tr h="194468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he-IL" sz="1800" b="0" i="0" u="none" strike="noStrike" cap="none" normalizeH="0" baseline="0" smtClean="0">
                          <a:ln>
                            <a:noFill/>
                          </a:ln>
                          <a:solidFill>
                            <a:srgbClr val="000000"/>
                          </a:solidFill>
                          <a:effectLst/>
                          <a:latin typeface="Calibri" pitchFamily="34" charset="0"/>
                          <a:cs typeface="Arial" charset="0"/>
                        </a:rPr>
                        <a:t> </a:t>
                      </a:r>
                      <a:r>
                        <a:rPr kumimoji="0" lang="en-US" sz="1800" b="0" i="0" u="none" strike="noStrike" cap="none" normalizeH="0" baseline="0" smtClean="0">
                          <a:ln>
                            <a:noFill/>
                          </a:ln>
                          <a:solidFill>
                            <a:srgbClr val="000000"/>
                          </a:solidFill>
                          <a:effectLst/>
                          <a:latin typeface="Calibri" pitchFamily="34" charset="0"/>
                          <a:cs typeface="Arial" charset="0"/>
                        </a:rPr>
                        <a:t>Malone D. et al., 2007</a:t>
                      </a:r>
                    </a:p>
                    <a:p>
                      <a:pPr marL="0" marR="0" lvl="0" indent="0" algn="l" defTabSz="914400" rtl="1"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charset="0"/>
                        </a:rPr>
                        <a:t>Community mental health teams (CMHTs) for people with severe mental illnesses and disordered personality</a:t>
                      </a:r>
                      <a:endParaRPr kumimoji="0" lang="en-US" sz="1800" b="0" i="1"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800" b="0" i="0" u="none" strike="noStrike" cap="none" normalizeH="0" baseline="0" smtClean="0">
                          <a:ln>
                            <a:noFill/>
                          </a:ln>
                          <a:solidFill>
                            <a:srgbClr val="000000"/>
                          </a:solidFill>
                          <a:effectLst/>
                          <a:latin typeface="Calibri" pitchFamily="34" charset="0"/>
                          <a:cs typeface="Arial" charset="0"/>
                        </a:rPr>
                        <a:t>1</a:t>
                      </a:r>
                      <a:endParaRPr kumimoji="0" lang="he-IL" sz="1800" b="0" i="0" u="none" strike="noStrike" cap="none" normalizeH="0" baseline="0" smtClean="0">
                        <a:ln>
                          <a:noFill/>
                        </a:ln>
                        <a:solidFill>
                          <a:srgbClr val="000000"/>
                        </a:solidFill>
                        <a:effectLst/>
                        <a:latin typeface="Calibri" pitchFamily="34" charset="0"/>
                        <a:cs typeface="Arial" charset="0"/>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he-IL" sz="24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1" eaLnBrk="0" fontAlgn="base" latinLnBrk="0" hangingPunct="0">
                        <a:lnSpc>
                          <a:spcPct val="150000"/>
                        </a:lnSpc>
                        <a:spcBef>
                          <a:spcPct val="20000"/>
                        </a:spcBef>
                        <a:spcAft>
                          <a:spcPct val="0"/>
                        </a:spcAft>
                        <a:buClrTx/>
                        <a:buSzTx/>
                        <a:buFont typeface="Arial" charset="0"/>
                        <a:buNone/>
                        <a:tabLst/>
                      </a:pPr>
                      <a:r>
                        <a:rPr kumimoji="0" lang="en-US" sz="1800" b="0" i="0" u="none" strike="noStrike" cap="none" normalizeH="0" baseline="0" smtClean="0">
                          <a:ln>
                            <a:noFill/>
                          </a:ln>
                          <a:solidFill>
                            <a:srgbClr val="000000"/>
                          </a:solidFill>
                          <a:effectLst/>
                          <a:latin typeface="Calibri" pitchFamily="34" charset="0"/>
                          <a:cs typeface="Arial" charset="0"/>
                        </a:rPr>
                        <a:t>META ANALYSIS</a:t>
                      </a:r>
                      <a:endParaRPr kumimoji="0" lang="he-IL" sz="1100" b="0" i="0" u="none" strike="noStrike" cap="none" normalizeH="0" baseline="0" smtClean="0">
                        <a:ln>
                          <a:noFill/>
                        </a:ln>
                        <a:solidFill>
                          <a:srgbClr val="000000"/>
                        </a:solidFill>
                        <a:effectLst/>
                        <a:latin typeface="Calibri" pitchFamily="34" charset="0"/>
                        <a:cs typeface="Arial" charset="0"/>
                      </a:endParaRPr>
                    </a:p>
                    <a:p>
                      <a:pPr marL="0" marR="0" lvl="0" indent="0" algn="ctr" defTabSz="914400" rtl="1" eaLnBrk="0" fontAlgn="base" latinLnBrk="0" hangingPunct="0">
                        <a:lnSpc>
                          <a:spcPct val="150000"/>
                        </a:lnSpc>
                        <a:spcBef>
                          <a:spcPct val="20000"/>
                        </a:spcBef>
                        <a:spcAft>
                          <a:spcPct val="0"/>
                        </a:spcAft>
                        <a:buClrTx/>
                        <a:buSzTx/>
                        <a:buFont typeface="Arial" charset="0"/>
                        <a:buNone/>
                        <a:tabLst/>
                      </a:pPr>
                      <a:r>
                        <a:rPr kumimoji="0" lang="he-IL" sz="1600" b="0" i="0" u="none" strike="noStrike" cap="none" normalizeH="0" baseline="0" smtClean="0">
                          <a:ln>
                            <a:noFill/>
                          </a:ln>
                          <a:solidFill>
                            <a:srgbClr val="000000"/>
                          </a:solidFill>
                          <a:effectLst/>
                          <a:latin typeface="Calibri" pitchFamily="34" charset="0"/>
                          <a:cs typeface="Arial" charset="0"/>
                        </a:rPr>
                        <a:t>נכללו  3 עבודות בנושא עם סך 587 נבדקים, </a:t>
                      </a:r>
                      <a:endParaRPr kumimoji="0" lang="he-IL" sz="16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r" defTabSz="914400" rtl="1"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rgbClr val="000000"/>
                          </a:solidFill>
                          <a:effectLst/>
                          <a:latin typeface="Calibri" pitchFamily="34" charset="0"/>
                          <a:cs typeface="Arial" charset="0"/>
                        </a:rPr>
                        <a:t>נמצא שטיפול בשיטה צוותי קהילתי, כולל ניהול הטיפול מוריד באופן מובהק תדירות אשפוזים חוזרים.</a:t>
                      </a:r>
                    </a:p>
                    <a:p>
                      <a:pPr marL="0" marR="0" lvl="0" indent="0" algn="r" defTabSz="914400" rtl="1" eaLnBrk="0" fontAlgn="base" latinLnBrk="0" hangingPunct="0">
                        <a:lnSpc>
                          <a:spcPct val="100000"/>
                        </a:lnSpc>
                        <a:spcBef>
                          <a:spcPct val="20000"/>
                        </a:spcBef>
                        <a:spcAft>
                          <a:spcPct val="0"/>
                        </a:spcAft>
                        <a:buClrTx/>
                        <a:buSzTx/>
                        <a:buFont typeface="Arial" charset="0"/>
                        <a:buNone/>
                        <a:tabLst/>
                      </a:pPr>
                      <a:r>
                        <a:rPr kumimoji="0" lang="he-IL" sz="1600" b="1" i="0" u="none" strike="noStrike" cap="none" normalizeH="0" baseline="0" smtClean="0">
                          <a:ln>
                            <a:noFill/>
                          </a:ln>
                          <a:solidFill>
                            <a:srgbClr val="000000"/>
                          </a:solidFill>
                          <a:effectLst/>
                          <a:latin typeface="Calibri" pitchFamily="34" charset="0"/>
                          <a:cs typeface="Arial" charset="0"/>
                        </a:rPr>
                        <a:t>ממצאים תומכים בשאלת פיקו</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r>
            </a:tbl>
          </a:graphicData>
        </a:graphic>
      </p:graphicFrame>
      <p:sp>
        <p:nvSpPr>
          <p:cNvPr id="23580" name="TextBox 1"/>
          <p:cNvSpPr txBox="1">
            <a:spLocks noChangeArrowheads="1"/>
          </p:cNvSpPr>
          <p:nvPr/>
        </p:nvSpPr>
        <p:spPr bwMode="auto">
          <a:xfrm>
            <a:off x="2268538" y="260648"/>
            <a:ext cx="4463702" cy="523220"/>
          </a:xfrm>
          <a:prstGeom prst="rect">
            <a:avLst/>
          </a:prstGeom>
          <a:noFill/>
          <a:ln w="9525">
            <a:noFill/>
            <a:miter lim="800000"/>
            <a:headEnd/>
            <a:tailEnd/>
          </a:ln>
        </p:spPr>
        <p:txBody>
          <a:bodyPr>
            <a:spAutoFit/>
          </a:bodyPr>
          <a:lstStyle/>
          <a:p>
            <a:pPr algn="ctr">
              <a:defRPr/>
            </a:pPr>
            <a:r>
              <a:rPr lang="he-IL" sz="2800" b="1" dirty="0">
                <a:ln w="12700">
                  <a:solidFill>
                    <a:schemeClr val="tx2">
                      <a:satMod val="155000"/>
                    </a:schemeClr>
                  </a:solidFill>
                  <a:prstDash val="solid"/>
                </a:ln>
                <a:solidFill>
                  <a:schemeClr val="accent1">
                    <a:lumMod val="75000"/>
                  </a:schemeClr>
                </a:solidFill>
                <a:effectLst>
                  <a:outerShdw blurRad="41275" dist="20320" dir="1800000" algn="tl" rotWithShape="0">
                    <a:srgbClr val="000000">
                      <a:alpha val="40000"/>
                    </a:srgbClr>
                  </a:outerShdw>
                </a:effectLst>
              </a:rPr>
              <a:t>טבלה מסכמת של ראיות</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כותרת 1"/>
          <p:cNvSpPr>
            <a:spLocks noGrp="1"/>
          </p:cNvSpPr>
          <p:nvPr>
            <p:ph type="title"/>
          </p:nvPr>
        </p:nvSpPr>
        <p:spPr>
          <a:xfrm>
            <a:off x="468313" y="188913"/>
            <a:ext cx="8135937" cy="431800"/>
          </a:xfrm>
        </p:spPr>
        <p:txBody>
          <a:bodyPr/>
          <a:lstStyle/>
          <a:p>
            <a:pPr>
              <a:defRPr/>
            </a:pPr>
            <a:r>
              <a:rPr lang="he-IL" sz="2800" b="1" dirty="0" smtClean="0">
                <a:ln w="12700">
                  <a:solidFill>
                    <a:schemeClr val="tx2">
                      <a:satMod val="155000"/>
                    </a:schemeClr>
                  </a:solidFill>
                  <a:prstDash val="solid"/>
                </a:ln>
                <a:solidFill>
                  <a:schemeClr val="accent1">
                    <a:lumMod val="75000"/>
                  </a:schemeClr>
                </a:solidFill>
                <a:effectLst>
                  <a:outerShdw blurRad="41275" dist="20320" dir="1800000" algn="tl" rotWithShape="0">
                    <a:srgbClr val="000000">
                      <a:alpha val="40000"/>
                    </a:srgbClr>
                  </a:outerShdw>
                </a:effectLst>
              </a:rPr>
              <a:t>טבלה מסכמת של ראיות</a:t>
            </a:r>
          </a:p>
        </p:txBody>
      </p:sp>
      <p:graphicFrame>
        <p:nvGraphicFramePr>
          <p:cNvPr id="25626" name="Group 26"/>
          <p:cNvGraphicFramePr>
            <a:graphicFrameLocks noGrp="1"/>
          </p:cNvGraphicFramePr>
          <p:nvPr>
            <p:ph idx="1"/>
          </p:nvPr>
        </p:nvGraphicFramePr>
        <p:xfrm>
          <a:off x="611188" y="620713"/>
          <a:ext cx="7975600" cy="5961062"/>
        </p:xfrm>
        <a:graphic>
          <a:graphicData uri="http://schemas.openxmlformats.org/drawingml/2006/table">
            <a:tbl>
              <a:tblPr rtl="1"/>
              <a:tblGrid>
                <a:gridCol w="2357438"/>
                <a:gridCol w="931862"/>
                <a:gridCol w="1822450"/>
                <a:gridCol w="2863850"/>
              </a:tblGrid>
              <a:tr h="56038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1" i="0" u="none" strike="noStrike" cap="none" normalizeH="0" baseline="0" smtClean="0">
                          <a:ln>
                            <a:noFill/>
                          </a:ln>
                          <a:solidFill>
                            <a:srgbClr val="000000"/>
                          </a:solidFill>
                          <a:effectLst/>
                          <a:latin typeface="Calibri" pitchFamily="34" charset="0"/>
                          <a:cs typeface="Arial" charset="0"/>
                        </a:rPr>
                        <a:t>שם מחבר שנה </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1" i="0" u="none" strike="noStrike" cap="none" normalizeH="0" baseline="0" smtClean="0">
                          <a:ln>
                            <a:noFill/>
                          </a:ln>
                          <a:solidFill>
                            <a:srgbClr val="000000"/>
                          </a:solidFill>
                          <a:effectLst/>
                          <a:latin typeface="Calibri" pitchFamily="34" charset="0"/>
                          <a:cs typeface="Arial" charset="0"/>
                        </a:rPr>
                        <a:t>רמת היררכיה</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1" i="0" u="none" strike="noStrike" cap="none" normalizeH="0" baseline="0" smtClean="0">
                          <a:ln>
                            <a:noFill/>
                          </a:ln>
                          <a:solidFill>
                            <a:srgbClr val="000000"/>
                          </a:solidFill>
                          <a:effectLst/>
                          <a:latin typeface="Calibri" pitchFamily="34" charset="0"/>
                          <a:cs typeface="Arial" charset="0"/>
                        </a:rPr>
                        <a:t>שיטת המחקר</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1" i="0" u="none" strike="noStrike" cap="none" normalizeH="0" baseline="0" smtClean="0">
                          <a:ln>
                            <a:noFill/>
                          </a:ln>
                          <a:solidFill>
                            <a:srgbClr val="000000"/>
                          </a:solidFill>
                          <a:effectLst/>
                          <a:latin typeface="Calibri" pitchFamily="34" charset="0"/>
                          <a:cs typeface="Arial" charset="0"/>
                        </a:rPr>
                        <a:t>ממצאים עיקריים</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r>
              <a:tr h="3098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charset="0"/>
                        </a:rPr>
                        <a:t>Bertelsen M, et. al., 2008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charset="0"/>
                        </a:rPr>
                        <a:t>Five-year follow-up of a randomized multicenter trial of intensive early intervention vs standard treatment for patients with a first episode of psychotic illness: the OPUS trial.</a:t>
                      </a:r>
                      <a:endParaRPr kumimoji="0" lang="he-IL" sz="1600" b="0" i="1" u="none" strike="noStrike" cap="none" normalizeH="0" baseline="0" smtClean="0">
                        <a:ln>
                          <a:noFill/>
                        </a:ln>
                        <a:solidFill>
                          <a:srgbClr val="000000"/>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D0E3EA"/>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Calibri" pitchFamily="34" charset="0"/>
                          <a:cs typeface="Arial" charset="0"/>
                        </a:rPr>
                        <a:t>2</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D0E3EA"/>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Calibri" pitchFamily="34" charset="0"/>
                          <a:cs typeface="Arial" charset="0"/>
                        </a:rPr>
                        <a:t>מחקר קליני מבוקר אקראי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charset="0"/>
                        </a:rPr>
                        <a:t>Single- blinded,</a:t>
                      </a:r>
                      <a:endParaRPr kumimoji="0" lang="he-IL" sz="1800" b="0" i="0" u="none" strike="noStrike" cap="none" normalizeH="0" baseline="0" smtClean="0">
                        <a:ln>
                          <a:noFill/>
                        </a:ln>
                        <a:solidFill>
                          <a:srgbClr val="000000"/>
                        </a:solidFill>
                        <a:effectLst/>
                        <a:latin typeface="Calibri" pitchFamily="34" charset="0"/>
                        <a:cs typeface="Arial" charset="0"/>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charset="0"/>
                        </a:rPr>
                        <a:t>randomized, controlled clinical trial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Calibri" pitchFamily="34" charset="0"/>
                          <a:cs typeface="Arial" charset="0"/>
                        </a:rPr>
                        <a:t> </a:t>
                      </a:r>
                      <a:r>
                        <a:rPr kumimoji="0" lang="he-IL" sz="1400" b="0" i="0" u="none" strike="noStrike" cap="none" normalizeH="0" baseline="0" smtClean="0">
                          <a:ln>
                            <a:noFill/>
                          </a:ln>
                          <a:solidFill>
                            <a:srgbClr val="000000"/>
                          </a:solidFill>
                          <a:effectLst/>
                          <a:latin typeface="Calibri" pitchFamily="34" charset="0"/>
                          <a:cs typeface="Arial" charset="0"/>
                        </a:rPr>
                        <a:t>547 מטופלים לאחר התקף פסיכוטי ראשון במהלך 5 שנות מעקב.</a:t>
                      </a:r>
                      <a:endParaRPr kumimoji="0" lang="en-US" sz="1400" b="0" i="0" u="none" strike="noStrike" cap="none" normalizeH="0" baseline="0" smtClean="0">
                        <a:ln>
                          <a:noFill/>
                        </a:ln>
                        <a:solidFill>
                          <a:srgbClr val="000000"/>
                        </a:solidFill>
                        <a:effectLst/>
                        <a:latin typeface="Calibri" pitchFamily="34" charset="0"/>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מתוכם, 369 מטופלים השתתפו במעקב של שנתיים, 301  השתתפו  במעקב של 5 שנים </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D0E3EA"/>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Calibri" pitchFamily="34" charset="0"/>
                          <a:cs typeface="Arial" charset="0"/>
                        </a:rPr>
                        <a:t>קבוצת מטופלים שקיבלו טיפול מקצועי אינטנסיבי, כולל ניהול טיפול, אושפזו בממוצע ב- 44 ימים פחות לעומת קבוצת מטופלים  אשר קיבלו טיפול קהילתי סטנדרטי, במהלך כל 5 שנות מעקב, אך במיוחד בשנתיים הראשונות של טיפול עצמו.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1" i="0" u="none" strike="noStrike" cap="none" normalizeH="0" baseline="0" smtClean="0">
                          <a:ln>
                            <a:noFill/>
                          </a:ln>
                          <a:solidFill>
                            <a:srgbClr val="000000"/>
                          </a:solidFill>
                          <a:effectLst/>
                          <a:latin typeface="Calibri" pitchFamily="34" charset="0"/>
                          <a:cs typeface="Arial" charset="0"/>
                        </a:rPr>
                        <a:t>ממצאים תומכים בשאלת פיקו</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D0E3EA"/>
                    </a:solidFill>
                  </a:tcPr>
                </a:tc>
              </a:tr>
              <a:tr h="2182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charset="0"/>
                        </a:rPr>
                        <a:t>Björkman T, et.al,2002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charset="0"/>
                        </a:rPr>
                        <a:t>Outcome of case management based on the strengths model compared to standard care. A randomized controlled trial</a:t>
                      </a:r>
                      <a:endParaRPr kumimoji="0" lang="he-IL" sz="1600" b="0" i="1" u="none" strike="noStrike" cap="none" normalizeH="0" baseline="0" smtClean="0">
                        <a:ln>
                          <a:noFill/>
                        </a:ln>
                        <a:solidFill>
                          <a:srgbClr val="000000"/>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Calibri" pitchFamily="34" charset="0"/>
                          <a:cs typeface="Arial" charset="0"/>
                        </a:rPr>
                        <a:t>2</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מחקר קליני מבוקר (רנדומאלי) </a:t>
                      </a:r>
                      <a:r>
                        <a:rPr kumimoji="0" lang="en-US" sz="1400" b="0" i="0" u="none" strike="noStrike" cap="none" normalizeH="0" baseline="0" smtClean="0">
                          <a:ln>
                            <a:noFill/>
                          </a:ln>
                          <a:solidFill>
                            <a:srgbClr val="000000"/>
                          </a:solidFill>
                          <a:effectLst/>
                          <a:latin typeface="Calibri" pitchFamily="34" charset="0"/>
                          <a:cs typeface="Arial" charset="0"/>
                        </a:rPr>
                        <a:t>RCT</a:t>
                      </a:r>
                      <a:endParaRPr kumimoji="0" lang="he-IL" sz="1400" b="0" i="0" u="none" strike="noStrike" cap="none" normalizeH="0" baseline="0" smtClean="0">
                        <a:ln>
                          <a:noFill/>
                        </a:ln>
                        <a:solidFill>
                          <a:srgbClr val="000000"/>
                        </a:solidFill>
                        <a:effectLst/>
                        <a:latin typeface="Calibri" pitchFamily="34" charset="0"/>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77 מטופלים לוקים בתחלואה נפשית עם שיבוש בתפקוד כללי.</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44 טופלו בשיטת טיפול סטנדרטי ו-33 טופלו בשיטת ניהול טיפול </a:t>
                      </a: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מעקב ורישום במשך 36 חודשים: ירידה בשיעור אשפוזים ב- 15%בקרב מטופלים מקבוצת ניהול טיפול לעומת קבוצת מטופלים בטיפול קהילתי סטנדרטי.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smtClean="0">
                          <a:ln>
                            <a:noFill/>
                          </a:ln>
                          <a:solidFill>
                            <a:srgbClr val="000000"/>
                          </a:solidFill>
                          <a:effectLst/>
                          <a:latin typeface="Calibri" pitchFamily="34" charset="0"/>
                          <a:cs typeface="Arial" charset="0"/>
                        </a:rPr>
                        <a:t>ימי אשפוז היו נמוכים משמעותית בקבוצת הניהול טיפול לעומת קבוצת טיפול סטנדרטי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1" i="0" u="none" strike="noStrike" cap="none" normalizeH="0" baseline="0" smtClean="0">
                          <a:ln>
                            <a:noFill/>
                          </a:ln>
                          <a:solidFill>
                            <a:srgbClr val="000000"/>
                          </a:solidFill>
                          <a:effectLst/>
                          <a:latin typeface="Calibri" pitchFamily="34" charset="0"/>
                          <a:cs typeface="Arial" charset="0"/>
                        </a:rPr>
                        <a:t>ממצאים תומכים בשאלת</a:t>
                      </a:r>
                      <a:r>
                        <a:rPr kumimoji="0" lang="en-US" sz="1400" b="1" i="0" u="none" strike="noStrike" cap="none" normalizeH="0" baseline="0" smtClean="0">
                          <a:ln>
                            <a:noFill/>
                          </a:ln>
                          <a:solidFill>
                            <a:srgbClr val="000000"/>
                          </a:solidFill>
                          <a:effectLst/>
                          <a:latin typeface="Calibri" pitchFamily="34" charset="0"/>
                          <a:cs typeface="Arial" charset="0"/>
                        </a:rPr>
                        <a:t> </a:t>
                      </a:r>
                      <a:r>
                        <a:rPr kumimoji="0" lang="he-IL" sz="1400" b="1" i="0" u="none" strike="noStrike" cap="none" normalizeH="0" baseline="0" smtClean="0">
                          <a:ln>
                            <a:noFill/>
                          </a:ln>
                          <a:solidFill>
                            <a:srgbClr val="000000"/>
                          </a:solidFill>
                          <a:effectLst/>
                          <a:latin typeface="Calibri" pitchFamily="34" charset="0"/>
                          <a:cs typeface="Arial" charset="0"/>
                        </a:rPr>
                        <a:t> פיקו</a:t>
                      </a:r>
                      <a:endParaRPr kumimoji="0" lang="en-US" sz="1600" b="1" i="0" u="none" strike="noStrike" cap="none" normalizeH="0" baseline="0" smtClean="0">
                        <a:ln>
                          <a:noFill/>
                        </a:ln>
                        <a:solidFill>
                          <a:srgbClr val="000000"/>
                        </a:solidFill>
                        <a:effectLst/>
                        <a:latin typeface="Calibri" pitchFamily="34" charset="0"/>
                        <a:cs typeface="Arial" charset="0"/>
                      </a:endParaRPr>
                    </a:p>
                  </a:txBody>
                  <a:tcPr horzOverflow="overflow">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E9F1F5"/>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כותרת 1"/>
          <p:cNvSpPr>
            <a:spLocks noGrp="1"/>
          </p:cNvSpPr>
          <p:nvPr>
            <p:ph type="title"/>
          </p:nvPr>
        </p:nvSpPr>
        <p:spPr/>
        <p:txBody>
          <a:bodyPr/>
          <a:lstStyle/>
          <a:p>
            <a:r>
              <a:rPr lang="he-IL" b="1" smtClean="0">
                <a:cs typeface="Arial" charset="0"/>
              </a:rPr>
              <a:t>חוות דעת מומחים</a:t>
            </a:r>
            <a:endParaRPr lang="he-IL" smtClean="0"/>
          </a:p>
        </p:txBody>
      </p:sp>
      <p:sp>
        <p:nvSpPr>
          <p:cNvPr id="26626" name="מציין מיקום תוכן 2"/>
          <p:cNvSpPr>
            <a:spLocks noGrp="1"/>
          </p:cNvSpPr>
          <p:nvPr>
            <p:ph idx="1"/>
          </p:nvPr>
        </p:nvSpPr>
        <p:spPr>
          <a:xfrm>
            <a:off x="468313" y="1196975"/>
            <a:ext cx="8218487" cy="5545138"/>
          </a:xfrm>
        </p:spPr>
        <p:txBody>
          <a:bodyPr/>
          <a:lstStyle/>
          <a:p>
            <a:pPr algn="r" rtl="1">
              <a:lnSpc>
                <a:spcPct val="160000"/>
              </a:lnSpc>
            </a:pPr>
            <a:r>
              <a:rPr lang="he-IL" sz="1800" b="1" u="sng" smtClean="0"/>
              <a:t>ד"ר דורפמן – מנהלת מיון, רופאה בכירה , מנהלת טיפול בשיטת </a:t>
            </a:r>
            <a:r>
              <a:rPr lang="en-US" sz="1800" b="1" u="sng" smtClean="0">
                <a:cs typeface="Arial" charset="0"/>
              </a:rPr>
              <a:t>Case Managment</a:t>
            </a:r>
            <a:endParaRPr lang="en-US" sz="1800" smtClean="0">
              <a:cs typeface="Arial" charset="0"/>
            </a:endParaRPr>
          </a:p>
          <a:p>
            <a:pPr algn="r" rtl="1">
              <a:lnSpc>
                <a:spcPct val="160000"/>
              </a:lnSpc>
              <a:buFont typeface="Arial" charset="0"/>
              <a:buNone/>
            </a:pPr>
            <a:r>
              <a:rPr lang="he-IL" sz="2000" smtClean="0"/>
              <a:t>      ניסיוני מלמד שמטופלים זקוקים לכתובת אחת וקשר אישי. יש לי מטופלים במעקב לפחות עשרים שנים ויותר ללא אשפוזים חוזרים. מעקב אישי מאפשר לי בתור מטפלת לזהות שינויים ולשנות טיפול בהתאם, במיוחד כשמדובר בתרופות מיוחדות, כגון לפונקס. </a:t>
            </a:r>
          </a:p>
          <a:p>
            <a:pPr algn="r" rtl="1">
              <a:lnSpc>
                <a:spcPct val="160000"/>
              </a:lnSpc>
              <a:buFont typeface="Arial" charset="0"/>
              <a:buNone/>
            </a:pPr>
            <a:r>
              <a:rPr lang="he-IL" sz="2000" smtClean="0"/>
              <a:t>     באופן כללי, כשמדובר באנשים עם מחלות נפשיות, קשר אישי הוא בין החשובים לצורך טיפול בבעיות פנים משפחתיות </a:t>
            </a:r>
            <a:r>
              <a:rPr lang="he-IL" sz="2000" u="sng" smtClean="0"/>
              <a:t>בקשר בין המטופל למשפחתו</a:t>
            </a:r>
            <a:r>
              <a:rPr lang="he-IL" sz="2000" smtClean="0"/>
              <a:t>. הקשר האישי נוצר גם בין </a:t>
            </a:r>
            <a:r>
              <a:rPr lang="he-IL" sz="2000" u="sng" smtClean="0"/>
              <a:t>הקרובים למטפל אישי</a:t>
            </a:r>
            <a:r>
              <a:rPr lang="he-IL" sz="2000" smtClean="0"/>
              <a:t> ומאפשר הדרכה וליווי משפחה בקבלה והתמודדות עם החולי. הפחתה במתח וקונפליקטים תוך משפחתיים גם יתרמו להפחתה בהתקפים המובילים מטופלים לאשפוזים חוזרים. </a:t>
            </a:r>
            <a:endParaRPr lang="en-US" sz="2000" smtClean="0">
              <a:cs typeface="Arial" charset="0"/>
            </a:endParaRPr>
          </a:p>
          <a:p>
            <a:pPr algn="r">
              <a:buFont typeface="Arial" charset="0"/>
              <a:buNone/>
            </a:pPr>
            <a:endParaRPr lang="he-IL"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defRPr/>
            </a:pPr>
            <a:r>
              <a:rPr lang="he-IL" b="1" dirty="0" smtClean="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cs typeface="Arial" charset="0"/>
              </a:rPr>
              <a:t>חוות דעת מומחים - המשך</a:t>
            </a:r>
            <a:endParaRPr lang="he-IL" dirty="0"/>
          </a:p>
        </p:txBody>
      </p:sp>
      <p:sp>
        <p:nvSpPr>
          <p:cNvPr id="27650" name="מציין מיקום תוכן 2"/>
          <p:cNvSpPr>
            <a:spLocks noGrp="1"/>
          </p:cNvSpPr>
          <p:nvPr>
            <p:ph idx="1"/>
          </p:nvPr>
        </p:nvSpPr>
        <p:spPr>
          <a:xfrm>
            <a:off x="457200" y="1412875"/>
            <a:ext cx="8229600" cy="4713288"/>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buFont typeface="Arial" charset="0"/>
              <a:buNone/>
              <a:defRPr/>
            </a:pPr>
            <a:r>
              <a:rPr lang="he-IL" sz="24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אח אחראי מרפאת גהה מר' צביקה פרידמן, </a:t>
            </a:r>
          </a:p>
          <a:p>
            <a:pPr algn="r" rtl="1">
              <a:buFont typeface="Arial" charset="0"/>
              <a:buNone/>
              <a:defRPr/>
            </a:pPr>
            <a:r>
              <a:rPr lang="he-IL" sz="24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אח אחראי מחלקה ג' מר' אניס </a:t>
            </a:r>
            <a:r>
              <a:rPr lang="he-IL" sz="2400" b="1" u="sng" cap="all"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מסרוואה</a:t>
            </a:r>
            <a:r>
              <a:rPr lang="he-IL" sz="24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p>
          <a:p>
            <a:pPr algn="r" rtl="1">
              <a:buFont typeface="Arial" charset="0"/>
              <a:buNone/>
              <a:defRPr/>
            </a:pPr>
            <a:r>
              <a:rPr lang="he-IL" sz="24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פסיכולוגית קלינית של מחלקה פתוחה ה' גב' גלית רוזנברג</a:t>
            </a:r>
          </a:p>
          <a:p>
            <a:pPr algn="r" rtl="1">
              <a:buFont typeface="Wingdings" pitchFamily="2" charset="2"/>
              <a:buChar char="v"/>
              <a:defRPr/>
            </a:pPr>
            <a:r>
              <a:rPr lang="en-US" sz="2800" b="1" cap="all" dirty="0" smtClean="0">
                <a:ln w="0">
                  <a:solidFill>
                    <a:schemeClr val="tx1">
                      <a:lumMod val="95000"/>
                      <a:lumOff val="5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Arial" charset="0"/>
              </a:rPr>
              <a:t> </a:t>
            </a:r>
            <a:r>
              <a:rPr lang="he-IL" sz="2800" b="1" cap="all" dirty="0" smtClean="0">
                <a:ln w="0">
                  <a:solidFill>
                    <a:schemeClr val="tx1">
                      <a:lumMod val="95000"/>
                      <a:lumOff val="5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זיהוי החמרה</a:t>
            </a:r>
          </a:p>
          <a:p>
            <a:pPr algn="r" rtl="1">
              <a:buFont typeface="Wingdings" pitchFamily="2" charset="2"/>
              <a:buChar char="v"/>
              <a:defRPr/>
            </a:pPr>
            <a:r>
              <a:rPr lang="he-IL" sz="2800" b="1" cap="all" dirty="0" smtClean="0">
                <a:ln w="0">
                  <a:solidFill>
                    <a:schemeClr val="tx1">
                      <a:lumMod val="95000"/>
                      <a:lumOff val="5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הדרכת מטופלים, לדוגמא: להעלות היענות מטופלים לטיפול תרופתי </a:t>
            </a:r>
          </a:p>
          <a:p>
            <a:pPr algn="r" rtl="1">
              <a:buFont typeface="Wingdings" pitchFamily="2" charset="2"/>
              <a:buChar char="v"/>
              <a:defRPr/>
            </a:pPr>
            <a:r>
              <a:rPr lang="he-IL" sz="2800" b="1" cap="all" dirty="0" smtClean="0">
                <a:ln w="0">
                  <a:solidFill>
                    <a:schemeClr val="tx1">
                      <a:lumMod val="95000"/>
                      <a:lumOff val="5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קשר אישי מתמשך ויצירת אימון</a:t>
            </a:r>
          </a:p>
          <a:p>
            <a:pPr algn="r" rtl="1">
              <a:buFont typeface="Wingdings" pitchFamily="2" charset="2"/>
              <a:buChar char="v"/>
              <a:defRPr/>
            </a:pPr>
            <a:r>
              <a:rPr lang="he-IL" sz="2800" b="1" cap="all" dirty="0" smtClean="0">
                <a:ln w="0">
                  <a:solidFill>
                    <a:schemeClr val="tx1">
                      <a:lumMod val="95000"/>
                      <a:lumOff val="5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אוכלוסיות מיוחדות: קשיי שפה, </a:t>
            </a:r>
            <a:r>
              <a:rPr lang="he-IL" sz="2800" b="1" cap="all" dirty="0" err="1" smtClean="0">
                <a:ln w="0">
                  <a:solidFill>
                    <a:schemeClr val="tx1">
                      <a:lumMod val="95000"/>
                      <a:lumOff val="5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מנטליות</a:t>
            </a:r>
            <a:r>
              <a:rPr lang="he-IL" sz="2800" b="1" cap="all" dirty="0" smtClean="0">
                <a:ln w="0">
                  <a:solidFill>
                    <a:schemeClr val="tx1">
                      <a:lumMod val="95000"/>
                      <a:lumOff val="5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אחרת</a:t>
            </a:r>
          </a:p>
          <a:p>
            <a:pPr algn="r" rtl="1">
              <a:buFont typeface="Wingdings" pitchFamily="2" charset="2"/>
              <a:buChar char="v"/>
              <a:defRPr/>
            </a:pPr>
            <a:r>
              <a:rPr lang="he-IL" sz="2800" b="1" cap="all" dirty="0" smtClean="0">
                <a:ln w="0">
                  <a:solidFill>
                    <a:schemeClr val="tx1">
                      <a:lumMod val="95000"/>
                      <a:lumOff val="5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הפחתת שיעור אשפוזים חוזרים</a:t>
            </a:r>
            <a:endParaRPr lang="en-US" sz="2800" b="1" cap="all" dirty="0" smtClean="0">
              <a:ln w="0">
                <a:solidFill>
                  <a:schemeClr val="tx1">
                    <a:lumMod val="95000"/>
                    <a:lumOff val="5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Arial" charset="0"/>
            </a:endParaRPr>
          </a:p>
          <a:p>
            <a:pPr algn="r" rtl="1">
              <a:defRPr/>
            </a:pPr>
            <a:endParaRPr lang="he-IL"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פסגה">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1638</TotalTime>
  <Words>836</Words>
  <Application>Microsoft Office PowerPoint</Application>
  <PresentationFormat>‫הצגה על המסך (4:3)</PresentationFormat>
  <Paragraphs>122</Paragraphs>
  <Slides>15</Slides>
  <Notes>5</Notes>
  <HiddenSlides>0</HiddenSlides>
  <MMClips>0</MMClips>
  <ScaleCrop>false</ScaleCrop>
  <HeadingPairs>
    <vt:vector size="6" baseType="variant">
      <vt:variant>
        <vt:lpstr>גופנים בשימוש</vt:lpstr>
      </vt:variant>
      <vt:variant>
        <vt:i4>5</vt:i4>
      </vt:variant>
      <vt:variant>
        <vt:lpstr>תבנית עיצוב</vt:lpstr>
      </vt:variant>
      <vt:variant>
        <vt:i4>12</vt:i4>
      </vt:variant>
      <vt:variant>
        <vt:lpstr>כותרות שקופיות</vt:lpstr>
      </vt:variant>
      <vt:variant>
        <vt:i4>15</vt:i4>
      </vt:variant>
    </vt:vector>
  </HeadingPairs>
  <TitlesOfParts>
    <vt:vector size="32" baseType="lpstr">
      <vt:lpstr>Arial</vt:lpstr>
      <vt:lpstr>Calibri</vt:lpstr>
      <vt:lpstr>Times New Roman</vt:lpstr>
      <vt:lpstr>Tahoma</vt:lpstr>
      <vt:lpstr>Wingdings</vt:lpstr>
      <vt:lpstr>1_ערכת נושא Office</vt:lpstr>
      <vt:lpstr>1_ערכת נושא Office</vt:lpstr>
      <vt:lpstr>1_ערכת נושא Office</vt:lpstr>
      <vt:lpstr>1_ערכת נושא Office</vt:lpstr>
      <vt:lpstr>1_ערכת נושא Office</vt:lpstr>
      <vt:lpstr>1_ערכת נושא Office</vt:lpstr>
      <vt:lpstr>1_ערכת נושא Office</vt:lpstr>
      <vt:lpstr>1_ערכת נושא Office</vt:lpstr>
      <vt:lpstr>1_ערכת נושא Office</vt:lpstr>
      <vt:lpstr>1_ערכת נושא Office</vt:lpstr>
      <vt:lpstr>1_ערכת נושא Office</vt:lpstr>
      <vt:lpstr>1_ערכת נושא Office</vt:lpstr>
      <vt:lpstr>שקופית 1</vt:lpstr>
      <vt:lpstr>שקופית 2</vt:lpstr>
      <vt:lpstr>שאלה קלינית בפורמט PICO </vt:lpstr>
      <vt:lpstr>שקופית 4</vt:lpstr>
      <vt:lpstr>מילות מפתח ומאגרי מידע</vt:lpstr>
      <vt:lpstr>שקופית 6</vt:lpstr>
      <vt:lpstr>שקופית 7</vt:lpstr>
      <vt:lpstr>חוות דעת מומחים</vt:lpstr>
      <vt:lpstr>שקופית 9</vt:lpstr>
      <vt:lpstr>שקופית 10</vt:lpstr>
      <vt:lpstr>שקופית 11</vt:lpstr>
      <vt:lpstr>שקופית 12</vt:lpstr>
      <vt:lpstr>שקופית 13</vt:lpstr>
      <vt:lpstr>שקופית 14</vt:lpstr>
      <vt:lpstr>שקופית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shaybl</dc:creator>
  <cp:lastModifiedBy>PC-0222</cp:lastModifiedBy>
  <cp:revision>112</cp:revision>
  <dcterms:created xsi:type="dcterms:W3CDTF">2011-01-06T14:05:42Z</dcterms:created>
  <dcterms:modified xsi:type="dcterms:W3CDTF">2012-10-29T09:20:45Z</dcterms:modified>
</cp:coreProperties>
</file>