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0" r:id="rId1"/>
  </p:sldMasterIdLst>
  <p:notesMasterIdLst>
    <p:notesMasterId r:id="rId13"/>
  </p:notesMasterIdLst>
  <p:sldIdLst>
    <p:sldId id="271" r:id="rId2"/>
    <p:sldId id="272" r:id="rId3"/>
    <p:sldId id="273" r:id="rId4"/>
    <p:sldId id="260" r:id="rId5"/>
    <p:sldId id="274" r:id="rId6"/>
    <p:sldId id="262" r:id="rId7"/>
    <p:sldId id="275" r:id="rId8"/>
    <p:sldId id="263" r:id="rId9"/>
    <p:sldId id="264" r:id="rId10"/>
    <p:sldId id="265" r:id="rId11"/>
    <p:sldId id="267" r:id="rId12"/>
  </p:sldIdLst>
  <p:sldSz cx="9144000" cy="6858000" type="screen4x3"/>
  <p:notesSz cx="9144000" cy="6858000"/>
  <p:defaultTextStyle>
    <a:defPPr>
      <a:defRPr lang="he-IL"/>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r" defTabSz="914400" rtl="1" eaLnBrk="1" latinLnBrk="0" hangingPunct="1">
      <a:defRPr kern="1200">
        <a:solidFill>
          <a:schemeClr val="tx1"/>
        </a:solidFill>
        <a:latin typeface="Arial" charset="0"/>
        <a:ea typeface="+mn-ea"/>
        <a:cs typeface="Arial" charset="0"/>
      </a:defRPr>
    </a:lvl6pPr>
    <a:lvl7pPr marL="2743200" algn="r" defTabSz="914400" rtl="1" eaLnBrk="1" latinLnBrk="0" hangingPunct="1">
      <a:defRPr kern="1200">
        <a:solidFill>
          <a:schemeClr val="tx1"/>
        </a:solidFill>
        <a:latin typeface="Arial" charset="0"/>
        <a:ea typeface="+mn-ea"/>
        <a:cs typeface="Arial" charset="0"/>
      </a:defRPr>
    </a:lvl7pPr>
    <a:lvl8pPr marL="3200400" algn="r" defTabSz="914400" rtl="1" eaLnBrk="1" latinLnBrk="0" hangingPunct="1">
      <a:defRPr kern="1200">
        <a:solidFill>
          <a:schemeClr val="tx1"/>
        </a:solidFill>
        <a:latin typeface="Arial" charset="0"/>
        <a:ea typeface="+mn-ea"/>
        <a:cs typeface="Arial" charset="0"/>
      </a:defRPr>
    </a:lvl8pPr>
    <a:lvl9pPr marL="3657600" algn="r" defTabSz="914400" rtl="1"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אילת סופר" initials="" lastIdx="2" clrIdx="0"/>
  <p:cmAuthor id="1" name="תמר"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F9900"/>
    <a:srgbClr val="FFFF00"/>
    <a:srgbClr val="0080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84380"/>
    <p:restoredTop sz="85613" autoAdjust="0"/>
  </p:normalViewPr>
  <p:slideViewPr>
    <p:cSldViewPr>
      <p:cViewPr>
        <p:scale>
          <a:sx n="76" d="100"/>
          <a:sy n="76" d="100"/>
        </p:scale>
        <p:origin x="-336" y="-17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518160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en-US"/>
          </a:p>
        </p:txBody>
      </p:sp>
      <p:sp>
        <p:nvSpPr>
          <p:cNvPr id="27651" name="Rectangle 3"/>
          <p:cNvSpPr>
            <a:spLocks noGrp="1" noChangeArrowheads="1"/>
          </p:cNvSpPr>
          <p:nvPr>
            <p:ph type="dt" idx="1"/>
          </p:nvPr>
        </p:nvSpPr>
        <p:spPr bwMode="auto">
          <a:xfrm>
            <a:off x="1588"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Calibri" pitchFamily="34" charset="0"/>
              </a:defRPr>
            </a:lvl1pPr>
          </a:lstStyle>
          <a:p>
            <a:pPr>
              <a:defRPr/>
            </a:pPr>
            <a:fld id="{519CCBDC-2A16-40E6-AD9D-7D2D691EED88}" type="datetimeFigureOut">
              <a:rPr lang="he-IL"/>
              <a:pPr>
                <a:defRPr/>
              </a:pPr>
              <a:t>ה'/אייר/תשע"ג</a:t>
            </a:fld>
            <a:endParaRPr lang="en-US"/>
          </a:p>
        </p:txBody>
      </p:sp>
      <p:sp>
        <p:nvSpPr>
          <p:cNvPr id="13316"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he-IL" noProof="0" smtClean="0"/>
              <a:t>לחץ כדי לערוך סגנונות טקסט של תבנית בסיס</a:t>
            </a:r>
            <a:endParaRPr lang="en-US" noProof="0" smtClean="0"/>
          </a:p>
          <a:p>
            <a:pPr lvl="1"/>
            <a:r>
              <a:rPr lang="he-IL" noProof="0" smtClean="0"/>
              <a:t>רמה שנייה</a:t>
            </a:r>
            <a:endParaRPr lang="en-US" noProof="0" smtClean="0"/>
          </a:p>
          <a:p>
            <a:pPr lvl="2"/>
            <a:r>
              <a:rPr lang="he-IL" noProof="0" smtClean="0"/>
              <a:t>רמה שלישית</a:t>
            </a:r>
            <a:endParaRPr lang="en-US" noProof="0" smtClean="0"/>
          </a:p>
          <a:p>
            <a:pPr lvl="3"/>
            <a:r>
              <a:rPr lang="he-IL" noProof="0" smtClean="0"/>
              <a:t>רמה רביעית</a:t>
            </a:r>
            <a:endParaRPr lang="en-US" noProof="0" smtClean="0"/>
          </a:p>
          <a:p>
            <a:pPr lvl="4"/>
            <a:r>
              <a:rPr lang="he-IL" noProof="0" smtClean="0"/>
              <a:t>רמה חמישית</a:t>
            </a:r>
            <a:endParaRPr lang="en-US" noProof="0" smtClean="0"/>
          </a:p>
        </p:txBody>
      </p:sp>
      <p:sp>
        <p:nvSpPr>
          <p:cNvPr id="27654" name="Rectangle 6"/>
          <p:cNvSpPr>
            <a:spLocks noGrp="1" noChangeArrowheads="1"/>
          </p:cNvSpPr>
          <p:nvPr>
            <p:ph type="ftr" sz="quarter" idx="4"/>
          </p:nvPr>
        </p:nvSpPr>
        <p:spPr bwMode="auto">
          <a:xfrm>
            <a:off x="5181600"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a:p>
        </p:txBody>
      </p:sp>
      <p:sp>
        <p:nvSpPr>
          <p:cNvPr id="27655" name="Rectangle 7"/>
          <p:cNvSpPr>
            <a:spLocks noGrp="1" noChangeArrowheads="1"/>
          </p:cNvSpPr>
          <p:nvPr>
            <p:ph type="sldNum" sz="quarter" idx="5"/>
          </p:nvPr>
        </p:nvSpPr>
        <p:spPr bwMode="auto">
          <a:xfrm>
            <a:off x="1588"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Calibri" pitchFamily="34" charset="0"/>
              </a:defRPr>
            </a:lvl1pPr>
          </a:lstStyle>
          <a:p>
            <a:pPr>
              <a:defRPr/>
            </a:pPr>
            <a:fld id="{DB25C727-5F19-4F47-B391-4720E6548BDC}" type="slidenum">
              <a:rPr lang="he-IL"/>
              <a:pPr>
                <a:defRPr/>
              </a:pPr>
              <a:t>‹#›</a:t>
            </a:fld>
            <a:endParaRPr 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Calibri" pitchFamily="34" charset="0"/>
        <a:ea typeface="+mn-ea"/>
        <a:cs typeface="Arial" charset="0"/>
      </a:defRPr>
    </a:lvl1pPr>
    <a:lvl2pPr marL="457200" algn="r" rtl="1" eaLnBrk="0" fontAlgn="base" hangingPunct="0">
      <a:spcBef>
        <a:spcPct val="30000"/>
      </a:spcBef>
      <a:spcAft>
        <a:spcPct val="0"/>
      </a:spcAft>
      <a:defRPr sz="1200" kern="1200">
        <a:solidFill>
          <a:schemeClr val="tx1"/>
        </a:solidFill>
        <a:latin typeface="Calibri" pitchFamily="34" charset="0"/>
        <a:ea typeface="+mn-ea"/>
        <a:cs typeface="Arial" charset="0"/>
      </a:defRPr>
    </a:lvl2pPr>
    <a:lvl3pPr marL="914400" algn="r" rtl="1" eaLnBrk="0" fontAlgn="base" hangingPunct="0">
      <a:spcBef>
        <a:spcPct val="30000"/>
      </a:spcBef>
      <a:spcAft>
        <a:spcPct val="0"/>
      </a:spcAft>
      <a:defRPr sz="1200" kern="1200">
        <a:solidFill>
          <a:schemeClr val="tx1"/>
        </a:solidFill>
        <a:latin typeface="Calibri" pitchFamily="34"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Calibri" pitchFamily="34"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Calibri" pitchFamily="34" charset="0"/>
        <a:ea typeface="+mn-ea"/>
        <a:cs typeface="Arial"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מציין מיקום של תמונת שקופית 1"/>
          <p:cNvSpPr>
            <a:spLocks noGrp="1" noRot="1" noChangeAspect="1"/>
          </p:cNvSpPr>
          <p:nvPr>
            <p:ph type="sldImg"/>
          </p:nvPr>
        </p:nvSpPr>
        <p:spPr>
          <a:ln/>
        </p:spPr>
      </p:sp>
      <p:sp>
        <p:nvSpPr>
          <p:cNvPr id="15362" name="מציין מיקום של הערות 2"/>
          <p:cNvSpPr>
            <a:spLocks noGrp="1"/>
          </p:cNvSpPr>
          <p:nvPr>
            <p:ph type="body" idx="1"/>
          </p:nvPr>
        </p:nvSpPr>
        <p:spPr>
          <a:noFill/>
          <a:ln/>
        </p:spPr>
        <p:txBody>
          <a:bodyPr/>
          <a:lstStyle/>
          <a:p>
            <a:pPr eaLnBrk="1" hangingPunct="1"/>
            <a:endParaRPr lang="he-IL" smtClean="0"/>
          </a:p>
        </p:txBody>
      </p:sp>
      <p:sp>
        <p:nvSpPr>
          <p:cNvPr id="15363" name="מציין מיקום של מספר שקופית 3"/>
          <p:cNvSpPr>
            <a:spLocks noGrp="1"/>
          </p:cNvSpPr>
          <p:nvPr>
            <p:ph type="sldNum" sz="quarter" idx="5"/>
          </p:nvPr>
        </p:nvSpPr>
        <p:spPr>
          <a:noFill/>
        </p:spPr>
        <p:txBody>
          <a:bodyPr/>
          <a:lstStyle/>
          <a:p>
            <a:fld id="{0EC9B033-8089-4B99-A3F0-6E50C7824AFF}" type="slidenum">
              <a:rPr lang="he-IL" smtClean="0"/>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p:spPr>
        <p:txBody>
          <a:bodyPr/>
          <a:lstStyle/>
          <a:p>
            <a:pPr eaLnBrk="1" hangingPunct="1"/>
            <a:endParaRPr lang="en-US" sz="800" smtClean="0">
              <a:cs typeface="Tahoma"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מציין מיקום של תמונת שקופית 1"/>
          <p:cNvSpPr>
            <a:spLocks noGrp="1" noRot="1" noChangeAspect="1"/>
          </p:cNvSpPr>
          <p:nvPr>
            <p:ph type="sldImg"/>
          </p:nvPr>
        </p:nvSpPr>
        <p:spPr>
          <a:ln/>
        </p:spPr>
      </p:sp>
      <p:sp>
        <p:nvSpPr>
          <p:cNvPr id="19458" name="מציין מיקום של הערות 2"/>
          <p:cNvSpPr>
            <a:spLocks noGrp="1"/>
          </p:cNvSpPr>
          <p:nvPr>
            <p:ph type="body" idx="1"/>
          </p:nvPr>
        </p:nvSpPr>
        <p:spPr>
          <a:noFill/>
          <a:ln/>
        </p:spPr>
        <p:txBody>
          <a:bodyPr/>
          <a:lstStyle/>
          <a:p>
            <a:pPr eaLnBrk="1" hangingPunct="1"/>
            <a:endParaRPr lang="he-IL" smtClean="0"/>
          </a:p>
        </p:txBody>
      </p:sp>
      <p:sp>
        <p:nvSpPr>
          <p:cNvPr id="19459" name="מציין מיקום של מספר שקופית 3"/>
          <p:cNvSpPr>
            <a:spLocks noGrp="1"/>
          </p:cNvSpPr>
          <p:nvPr>
            <p:ph type="sldNum" sz="quarter" idx="5"/>
          </p:nvPr>
        </p:nvSpPr>
        <p:spPr>
          <a:noFill/>
        </p:spPr>
        <p:txBody>
          <a:bodyPr/>
          <a:lstStyle/>
          <a:p>
            <a:fld id="{3556230D-045A-4188-88B0-B85D78ABE328}" type="slidenum">
              <a:rPr lang="he-IL"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מציין מיקום של תמונת שקופית 1"/>
          <p:cNvSpPr>
            <a:spLocks noGrp="1" noRot="1" noChangeAspect="1"/>
          </p:cNvSpPr>
          <p:nvPr>
            <p:ph type="sldImg"/>
          </p:nvPr>
        </p:nvSpPr>
        <p:spPr>
          <a:ln/>
        </p:spPr>
      </p:sp>
      <p:sp>
        <p:nvSpPr>
          <p:cNvPr id="22530" name="מציין מיקום של הערות 2"/>
          <p:cNvSpPr>
            <a:spLocks noGrp="1"/>
          </p:cNvSpPr>
          <p:nvPr>
            <p:ph type="body" idx="1"/>
          </p:nvPr>
        </p:nvSpPr>
        <p:spPr>
          <a:noFill/>
          <a:ln/>
        </p:spPr>
        <p:txBody>
          <a:bodyPr/>
          <a:lstStyle/>
          <a:p>
            <a:pPr eaLnBrk="1" hangingPunct="1"/>
            <a:endParaRPr lang="he-IL" smtClean="0"/>
          </a:p>
        </p:txBody>
      </p:sp>
      <p:sp>
        <p:nvSpPr>
          <p:cNvPr id="22531" name="מציין מיקום של מספר שקופית 3"/>
          <p:cNvSpPr>
            <a:spLocks noGrp="1"/>
          </p:cNvSpPr>
          <p:nvPr>
            <p:ph type="sldNum" sz="quarter" idx="5"/>
          </p:nvPr>
        </p:nvSpPr>
        <p:spPr>
          <a:noFill/>
        </p:spPr>
        <p:txBody>
          <a:bodyPr/>
          <a:lstStyle/>
          <a:p>
            <a:fld id="{EF3ED88B-5BAD-4888-8C9A-0981F64621AF}" type="slidenum">
              <a:rPr lang="he-IL" smtClean="0"/>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מציין מיקום של תמונת שקופית 1"/>
          <p:cNvSpPr>
            <a:spLocks noGrp="1" noRot="1" noChangeAspect="1"/>
          </p:cNvSpPr>
          <p:nvPr>
            <p:ph type="sldImg"/>
          </p:nvPr>
        </p:nvSpPr>
        <p:spPr>
          <a:ln/>
        </p:spPr>
      </p:sp>
      <p:sp>
        <p:nvSpPr>
          <p:cNvPr id="24578" name="מציין מיקום של הערות 2"/>
          <p:cNvSpPr>
            <a:spLocks noGrp="1"/>
          </p:cNvSpPr>
          <p:nvPr>
            <p:ph type="body" idx="1"/>
          </p:nvPr>
        </p:nvSpPr>
        <p:spPr>
          <a:noFill/>
          <a:ln/>
        </p:spPr>
        <p:txBody>
          <a:bodyPr/>
          <a:lstStyle/>
          <a:p>
            <a:pPr eaLnBrk="1" hangingPunct="1"/>
            <a:endParaRPr lang="he-IL" smtClean="0"/>
          </a:p>
        </p:txBody>
      </p:sp>
      <p:sp>
        <p:nvSpPr>
          <p:cNvPr id="24579" name="מציין מיקום של מספר שקופית 3"/>
          <p:cNvSpPr>
            <a:spLocks noGrp="1"/>
          </p:cNvSpPr>
          <p:nvPr>
            <p:ph type="sldNum" sz="quarter" idx="5"/>
          </p:nvPr>
        </p:nvSpPr>
        <p:spPr>
          <a:noFill/>
        </p:spPr>
        <p:txBody>
          <a:bodyPr/>
          <a:lstStyle/>
          <a:p>
            <a:fld id="{1BFE20B6-2520-4730-8283-16979E73DB5F}" type="slidenum">
              <a:rPr lang="he-IL" smtClean="0"/>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מציין מיקום של תמונת שקופית 1"/>
          <p:cNvSpPr>
            <a:spLocks noGrp="1" noRot="1" noChangeAspect="1"/>
          </p:cNvSpPr>
          <p:nvPr>
            <p:ph type="sldImg"/>
          </p:nvPr>
        </p:nvSpPr>
        <p:spPr>
          <a:ln/>
        </p:spPr>
      </p:sp>
      <p:sp>
        <p:nvSpPr>
          <p:cNvPr id="27650" name="מציין מיקום של הערות 2"/>
          <p:cNvSpPr>
            <a:spLocks noGrp="1"/>
          </p:cNvSpPr>
          <p:nvPr>
            <p:ph type="body" idx="1"/>
          </p:nvPr>
        </p:nvSpPr>
        <p:spPr>
          <a:noFill/>
          <a:ln/>
        </p:spPr>
        <p:txBody>
          <a:bodyPr/>
          <a:lstStyle/>
          <a:p>
            <a:pPr eaLnBrk="1" hangingPunct="1"/>
            <a:endParaRPr lang="he-IL" smtClean="0"/>
          </a:p>
        </p:txBody>
      </p:sp>
      <p:sp>
        <p:nvSpPr>
          <p:cNvPr id="27651" name="מציין מיקום של מספר שקופית 3"/>
          <p:cNvSpPr>
            <a:spLocks noGrp="1"/>
          </p:cNvSpPr>
          <p:nvPr>
            <p:ph type="sldNum" sz="quarter" idx="5"/>
          </p:nvPr>
        </p:nvSpPr>
        <p:spPr>
          <a:noFill/>
        </p:spPr>
        <p:txBody>
          <a:bodyPr/>
          <a:lstStyle/>
          <a:p>
            <a:fld id="{99ACABD2-8653-4E0E-BF21-BB91DE6BD857}" type="slidenum">
              <a:rPr lang="he-IL" smtClean="0"/>
              <a:pPr/>
              <a:t>9</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מציין מיקום של תמונת שקופית 1"/>
          <p:cNvSpPr>
            <a:spLocks noGrp="1" noRot="1" noChangeAspect="1"/>
          </p:cNvSpPr>
          <p:nvPr>
            <p:ph type="sldImg"/>
          </p:nvPr>
        </p:nvSpPr>
        <p:spPr>
          <a:ln/>
        </p:spPr>
      </p:sp>
      <p:sp>
        <p:nvSpPr>
          <p:cNvPr id="29698" name="מציין מיקום של הערות 2"/>
          <p:cNvSpPr>
            <a:spLocks noGrp="1"/>
          </p:cNvSpPr>
          <p:nvPr>
            <p:ph type="body" idx="1"/>
          </p:nvPr>
        </p:nvSpPr>
        <p:spPr>
          <a:noFill/>
          <a:ln/>
        </p:spPr>
        <p:txBody>
          <a:bodyPr/>
          <a:lstStyle/>
          <a:p>
            <a:pPr eaLnBrk="1" hangingPunct="1"/>
            <a:endParaRPr lang="he-IL" smtClean="0"/>
          </a:p>
        </p:txBody>
      </p:sp>
      <p:sp>
        <p:nvSpPr>
          <p:cNvPr id="29699" name="מציין מיקום של מספר שקופית 3"/>
          <p:cNvSpPr>
            <a:spLocks noGrp="1"/>
          </p:cNvSpPr>
          <p:nvPr>
            <p:ph type="sldNum" sz="quarter" idx="5"/>
          </p:nvPr>
        </p:nvSpPr>
        <p:spPr>
          <a:noFill/>
        </p:spPr>
        <p:txBody>
          <a:bodyPr/>
          <a:lstStyle/>
          <a:p>
            <a:fld id="{ECD5EB0D-479A-41C9-9A5C-B3A3A5A0A204}" type="slidenum">
              <a:rPr lang="he-IL" smtClean="0"/>
              <a:pPr/>
              <a:t>10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1" y="2130427"/>
            <a:ext cx="7772401" cy="1470025"/>
          </a:xfrm>
        </p:spPr>
        <p:txBody>
          <a:bodyPr/>
          <a:lstStyle/>
          <a:p>
            <a:r>
              <a:rPr lang="he-IL" smtClean="0"/>
              <a:t>לחץ כדי לערוך סגנון כותרת של תבנית בסיס</a:t>
            </a:r>
            <a:endParaRPr lang="en-US"/>
          </a:p>
        </p:txBody>
      </p:sp>
      <p:sp>
        <p:nvSpPr>
          <p:cNvPr id="3" name="כותרת משנה 2"/>
          <p:cNvSpPr>
            <a:spLocks noGrp="1"/>
          </p:cNvSpPr>
          <p:nvPr>
            <p:ph type="subTitle" idx="1"/>
          </p:nvPr>
        </p:nvSpPr>
        <p:spPr>
          <a:xfrm>
            <a:off x="1371601"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a:p>
        </p:txBody>
      </p:sp>
      <p:sp>
        <p:nvSpPr>
          <p:cNvPr id="4" name="מציין מיקום של תאריך 3"/>
          <p:cNvSpPr>
            <a:spLocks noGrp="1"/>
          </p:cNvSpPr>
          <p:nvPr>
            <p:ph type="dt" sz="half" idx="10"/>
          </p:nvPr>
        </p:nvSpPr>
        <p:spPr/>
        <p:txBody>
          <a:bodyPr/>
          <a:lstStyle>
            <a:lvl1pPr rtl="1">
              <a:defRPr/>
            </a:lvl1pPr>
          </a:lstStyle>
          <a:p>
            <a:pPr>
              <a:defRPr/>
            </a:pPr>
            <a:fld id="{485CDB0C-0F4D-4551-B396-3B83477D0389}" type="datetimeFigureOut">
              <a:rPr lang="en-US"/>
              <a:pPr>
                <a:defRPr/>
              </a:pPr>
              <a:t>4/15/2013</a:t>
            </a:fld>
            <a:endParaRPr lang="en-US"/>
          </a:p>
        </p:txBody>
      </p:sp>
      <p:sp>
        <p:nvSpPr>
          <p:cNvPr id="5" name="מציין מיקום של כותרת תחתונה 4"/>
          <p:cNvSpPr>
            <a:spLocks noGrp="1"/>
          </p:cNvSpPr>
          <p:nvPr>
            <p:ph type="ftr" sz="quarter" idx="11"/>
          </p:nvPr>
        </p:nvSpPr>
        <p:spPr/>
        <p:txBody>
          <a:bodyPr/>
          <a:lstStyle>
            <a:lvl1pPr rtl="1">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rtl="1">
              <a:defRPr/>
            </a:lvl1pPr>
          </a:lstStyle>
          <a:p>
            <a:pPr>
              <a:defRPr/>
            </a:pPr>
            <a:fld id="{5799992F-F5FD-4344-B932-1E91A2A68342}" type="slidenum">
              <a:rPr lang="he-IL"/>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lvl1pPr rtl="1">
              <a:defRPr/>
            </a:lvl1pPr>
          </a:lstStyle>
          <a:p>
            <a:pPr>
              <a:defRPr/>
            </a:pPr>
            <a:fld id="{CB058426-4719-4C46-98F9-CCCA1C7315FC}" type="datetimeFigureOut">
              <a:rPr lang="en-US"/>
              <a:pPr>
                <a:defRPr/>
              </a:pPr>
              <a:t>4/15/2013</a:t>
            </a:fld>
            <a:endParaRPr lang="en-US"/>
          </a:p>
        </p:txBody>
      </p:sp>
      <p:sp>
        <p:nvSpPr>
          <p:cNvPr id="5" name="מציין מיקום של כותרת תחתונה 4"/>
          <p:cNvSpPr>
            <a:spLocks noGrp="1"/>
          </p:cNvSpPr>
          <p:nvPr>
            <p:ph type="ftr" sz="quarter" idx="11"/>
          </p:nvPr>
        </p:nvSpPr>
        <p:spPr/>
        <p:txBody>
          <a:bodyPr/>
          <a:lstStyle>
            <a:lvl1pPr rtl="1">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rtl="1">
              <a:defRPr/>
            </a:lvl1pPr>
          </a:lstStyle>
          <a:p>
            <a:pPr>
              <a:defRPr/>
            </a:pPr>
            <a:fld id="{CB5624E1-865F-4177-8FCA-36C1F073FC56}" type="slidenum">
              <a:rPr lang="he-IL"/>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40"/>
            <a:ext cx="2057400" cy="5851525"/>
          </a:xfrm>
        </p:spPr>
        <p:txBody>
          <a:bodyPr vert="eaVert"/>
          <a:lstStyle/>
          <a:p>
            <a:r>
              <a:rPr lang="he-IL" smtClean="0"/>
              <a:t>לחץ כדי לערוך סגנון כותרת של תבנית בסיס</a:t>
            </a:r>
            <a:endParaRPr lang="en-US"/>
          </a:p>
        </p:txBody>
      </p:sp>
      <p:sp>
        <p:nvSpPr>
          <p:cNvPr id="3" name="מציין מיקום של טקסט אנכי 2"/>
          <p:cNvSpPr>
            <a:spLocks noGrp="1"/>
          </p:cNvSpPr>
          <p:nvPr>
            <p:ph type="body" orient="vert" idx="1"/>
          </p:nvPr>
        </p:nvSpPr>
        <p:spPr>
          <a:xfrm>
            <a:off x="457199" y="274640"/>
            <a:ext cx="6019801"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lvl1pPr rtl="1">
              <a:defRPr/>
            </a:lvl1pPr>
          </a:lstStyle>
          <a:p>
            <a:pPr>
              <a:defRPr/>
            </a:pPr>
            <a:fld id="{56B5522F-B73D-4F5C-AA8E-7750C7A9F7B9}" type="datetimeFigureOut">
              <a:rPr lang="en-US"/>
              <a:pPr>
                <a:defRPr/>
              </a:pPr>
              <a:t>4/15/2013</a:t>
            </a:fld>
            <a:endParaRPr lang="en-US"/>
          </a:p>
        </p:txBody>
      </p:sp>
      <p:sp>
        <p:nvSpPr>
          <p:cNvPr id="5" name="מציין מיקום של כותרת תחתונה 4"/>
          <p:cNvSpPr>
            <a:spLocks noGrp="1"/>
          </p:cNvSpPr>
          <p:nvPr>
            <p:ph type="ftr" sz="quarter" idx="11"/>
          </p:nvPr>
        </p:nvSpPr>
        <p:spPr/>
        <p:txBody>
          <a:bodyPr/>
          <a:lstStyle>
            <a:lvl1pPr rtl="1">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rtl="1">
              <a:defRPr/>
            </a:lvl1pPr>
          </a:lstStyle>
          <a:p>
            <a:pPr>
              <a:defRPr/>
            </a:pPr>
            <a:fld id="{7774E45C-2B38-4215-9C06-910E1E222CCC}" type="slidenum">
              <a:rPr lang="he-IL"/>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lgn="r">
              <a:defRPr/>
            </a:lvl1pPr>
          </a:lstStyle>
          <a:p>
            <a:r>
              <a:rPr lang="he-IL" smtClean="0"/>
              <a:t>לחץ כדי לערוך סגנון כותרת של תבנית בסיס</a:t>
            </a:r>
            <a:endParaRPr lang="en-US"/>
          </a:p>
        </p:txBody>
      </p:sp>
      <p:sp>
        <p:nvSpPr>
          <p:cNvPr id="3" name="מציין מיקום תוכן 2"/>
          <p:cNvSpPr>
            <a:spLocks noGrp="1"/>
          </p:cNvSpPr>
          <p:nvPr>
            <p:ph idx="1"/>
          </p:nvPr>
        </p:nvSpPr>
        <p:spPr/>
        <p:txBody>
          <a:bodyPr/>
          <a:lstStyle>
            <a:lvl1pPr algn="r">
              <a:defRPr/>
            </a:lvl1pPr>
            <a:lvl2pPr algn="r">
              <a:defRPr/>
            </a:lvl2pPr>
            <a:lvl3pPr algn="r">
              <a:defRPr/>
            </a:lvl3pPr>
            <a:lvl4pPr algn="r">
              <a:defRPr/>
            </a:lvl4pPr>
            <a:lvl5pPr algn="r">
              <a:defRPr/>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lvl1pPr algn="r" rtl="1">
              <a:defRPr/>
            </a:lvl1pPr>
          </a:lstStyle>
          <a:p>
            <a:pPr>
              <a:defRPr/>
            </a:pPr>
            <a:fld id="{70C0C7CB-0F65-4E6A-9505-182A0C7D0D17}" type="datetimeFigureOut">
              <a:rPr lang="en-US"/>
              <a:pPr>
                <a:defRPr/>
              </a:pPr>
              <a:t>4/15/2013</a:t>
            </a:fld>
            <a:endParaRPr lang="en-US"/>
          </a:p>
        </p:txBody>
      </p:sp>
      <p:sp>
        <p:nvSpPr>
          <p:cNvPr id="5" name="מציין מיקום של כותרת תחתונה 4"/>
          <p:cNvSpPr>
            <a:spLocks noGrp="1"/>
          </p:cNvSpPr>
          <p:nvPr>
            <p:ph type="ftr" sz="quarter" idx="11"/>
          </p:nvPr>
        </p:nvSpPr>
        <p:spPr/>
        <p:txBody>
          <a:bodyPr/>
          <a:lstStyle>
            <a:lvl1pPr algn="r" rtl="1">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rtl="1">
              <a:defRPr/>
            </a:lvl1pPr>
          </a:lstStyle>
          <a:p>
            <a:pPr>
              <a:defRPr/>
            </a:pPr>
            <a:fld id="{83EC25CE-7B7E-4421-859E-A37AB5A9CF5B}" type="slidenum">
              <a:rPr lang="he-IL"/>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4" y="4406902"/>
            <a:ext cx="7772401" cy="1362075"/>
          </a:xfrm>
        </p:spPr>
        <p:txBody>
          <a:bodyPr anchor="t"/>
          <a:lstStyle>
            <a:lvl1pPr algn="l">
              <a:defRPr sz="4000" b="1" cap="all"/>
            </a:lvl1pPr>
          </a:lstStyle>
          <a:p>
            <a:r>
              <a:rPr lang="he-IL" smtClean="0"/>
              <a:t>לחץ כדי לערוך סגנון כותרת של תבנית בסיס</a:t>
            </a:r>
            <a:endParaRPr lang="en-US"/>
          </a:p>
        </p:txBody>
      </p:sp>
      <p:sp>
        <p:nvSpPr>
          <p:cNvPr id="3" name="מציין מיקום טקסט 2"/>
          <p:cNvSpPr>
            <a:spLocks noGrp="1"/>
          </p:cNvSpPr>
          <p:nvPr>
            <p:ph type="body" idx="1"/>
          </p:nvPr>
        </p:nvSpPr>
        <p:spPr>
          <a:xfrm>
            <a:off x="722314" y="2906713"/>
            <a:ext cx="777240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lvl1pPr rtl="1">
              <a:defRPr/>
            </a:lvl1pPr>
          </a:lstStyle>
          <a:p>
            <a:pPr>
              <a:defRPr/>
            </a:pPr>
            <a:fld id="{3360666C-B84F-4ED2-B479-6F0A2FBB7EF2}" type="datetimeFigureOut">
              <a:rPr lang="en-US"/>
              <a:pPr>
                <a:defRPr/>
              </a:pPr>
              <a:t>4/15/2013</a:t>
            </a:fld>
            <a:endParaRPr lang="en-US"/>
          </a:p>
        </p:txBody>
      </p:sp>
      <p:sp>
        <p:nvSpPr>
          <p:cNvPr id="5" name="מציין מיקום של כותרת תחתונה 4"/>
          <p:cNvSpPr>
            <a:spLocks noGrp="1"/>
          </p:cNvSpPr>
          <p:nvPr>
            <p:ph type="ftr" sz="quarter" idx="11"/>
          </p:nvPr>
        </p:nvSpPr>
        <p:spPr/>
        <p:txBody>
          <a:bodyPr/>
          <a:lstStyle>
            <a:lvl1pPr rtl="1">
              <a:defRPr/>
            </a:lvl1pPr>
          </a:lstStyle>
          <a:p>
            <a:pPr>
              <a:defRPr/>
            </a:pPr>
            <a:endParaRPr lang="en-US"/>
          </a:p>
        </p:txBody>
      </p:sp>
      <p:sp>
        <p:nvSpPr>
          <p:cNvPr id="6" name="מציין מיקום של מספר שקופית 5"/>
          <p:cNvSpPr>
            <a:spLocks noGrp="1"/>
          </p:cNvSpPr>
          <p:nvPr>
            <p:ph type="sldNum" sz="quarter" idx="12"/>
          </p:nvPr>
        </p:nvSpPr>
        <p:spPr/>
        <p:txBody>
          <a:bodyPr/>
          <a:lstStyle>
            <a:lvl1pPr rtl="1">
              <a:defRPr/>
            </a:lvl1pPr>
          </a:lstStyle>
          <a:p>
            <a:pPr>
              <a:defRPr/>
            </a:pPr>
            <a:fld id="{E1E00904-7701-4D34-88C4-127E1FCF0F55}" type="slidenum">
              <a:rPr lang="he-IL"/>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תוכן 2"/>
          <p:cNvSpPr>
            <a:spLocks noGrp="1"/>
          </p:cNvSpPr>
          <p:nvPr>
            <p:ph sz="half" idx="1"/>
          </p:nvPr>
        </p:nvSpPr>
        <p:spPr>
          <a:xfrm>
            <a:off x="457201" y="1600202"/>
            <a:ext cx="40385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תוכן 3"/>
          <p:cNvSpPr>
            <a:spLocks noGrp="1"/>
          </p:cNvSpPr>
          <p:nvPr>
            <p:ph sz="half" idx="2"/>
          </p:nvPr>
        </p:nvSpPr>
        <p:spPr>
          <a:xfrm>
            <a:off x="4648201" y="1600202"/>
            <a:ext cx="40385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5" name="מציין מיקום של תאריך 4"/>
          <p:cNvSpPr>
            <a:spLocks noGrp="1"/>
          </p:cNvSpPr>
          <p:nvPr>
            <p:ph type="dt" sz="half" idx="10"/>
          </p:nvPr>
        </p:nvSpPr>
        <p:spPr/>
        <p:txBody>
          <a:bodyPr/>
          <a:lstStyle>
            <a:lvl1pPr rtl="1">
              <a:defRPr/>
            </a:lvl1pPr>
          </a:lstStyle>
          <a:p>
            <a:pPr>
              <a:defRPr/>
            </a:pPr>
            <a:fld id="{F8ED08D3-254B-4DB7-81FA-CB1B404171B1}" type="datetimeFigureOut">
              <a:rPr lang="en-US"/>
              <a:pPr>
                <a:defRPr/>
              </a:pPr>
              <a:t>4/15/2013</a:t>
            </a:fld>
            <a:endParaRPr lang="en-US"/>
          </a:p>
        </p:txBody>
      </p:sp>
      <p:sp>
        <p:nvSpPr>
          <p:cNvPr id="6" name="מציין מיקום של כותרת תחתונה 5"/>
          <p:cNvSpPr>
            <a:spLocks noGrp="1"/>
          </p:cNvSpPr>
          <p:nvPr>
            <p:ph type="ftr" sz="quarter" idx="11"/>
          </p:nvPr>
        </p:nvSpPr>
        <p:spPr/>
        <p:txBody>
          <a:bodyPr/>
          <a:lstStyle>
            <a:lvl1pPr rtl="1">
              <a:defRPr/>
            </a:lvl1pPr>
          </a:lstStyle>
          <a:p>
            <a:pPr>
              <a:defRPr/>
            </a:pPr>
            <a:endParaRPr lang="en-US"/>
          </a:p>
        </p:txBody>
      </p:sp>
      <p:sp>
        <p:nvSpPr>
          <p:cNvPr id="7" name="מציין מיקום של מספר שקופית 6"/>
          <p:cNvSpPr>
            <a:spLocks noGrp="1"/>
          </p:cNvSpPr>
          <p:nvPr>
            <p:ph type="sldNum" sz="quarter" idx="12"/>
          </p:nvPr>
        </p:nvSpPr>
        <p:spPr/>
        <p:txBody>
          <a:bodyPr/>
          <a:lstStyle>
            <a:lvl1pPr rtl="1">
              <a:defRPr/>
            </a:lvl1pPr>
          </a:lstStyle>
          <a:p>
            <a:pPr>
              <a:defRPr/>
            </a:pPr>
            <a:fld id="{B622E8C3-04F5-4D3D-B8C2-1037B5B83A91}" type="slidenum">
              <a:rPr lang="he-IL"/>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en-US"/>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5" name="מציין מיקום טקסט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7" name="מציין מיקום של תאריך 6"/>
          <p:cNvSpPr>
            <a:spLocks noGrp="1"/>
          </p:cNvSpPr>
          <p:nvPr>
            <p:ph type="dt" sz="half" idx="10"/>
          </p:nvPr>
        </p:nvSpPr>
        <p:spPr/>
        <p:txBody>
          <a:bodyPr/>
          <a:lstStyle>
            <a:lvl1pPr rtl="1">
              <a:defRPr/>
            </a:lvl1pPr>
          </a:lstStyle>
          <a:p>
            <a:pPr>
              <a:defRPr/>
            </a:pPr>
            <a:fld id="{87B5BB75-5EF2-4C06-9DAB-7066EBCC8FF5}" type="datetimeFigureOut">
              <a:rPr lang="en-US"/>
              <a:pPr>
                <a:defRPr/>
              </a:pPr>
              <a:t>4/15/2013</a:t>
            </a:fld>
            <a:endParaRPr lang="en-US"/>
          </a:p>
        </p:txBody>
      </p:sp>
      <p:sp>
        <p:nvSpPr>
          <p:cNvPr id="8" name="מציין מיקום של כותרת תחתונה 7"/>
          <p:cNvSpPr>
            <a:spLocks noGrp="1"/>
          </p:cNvSpPr>
          <p:nvPr>
            <p:ph type="ftr" sz="quarter" idx="11"/>
          </p:nvPr>
        </p:nvSpPr>
        <p:spPr/>
        <p:txBody>
          <a:bodyPr/>
          <a:lstStyle>
            <a:lvl1pPr rtl="1">
              <a:defRPr/>
            </a:lvl1pPr>
          </a:lstStyle>
          <a:p>
            <a:pPr>
              <a:defRPr/>
            </a:pPr>
            <a:endParaRPr lang="en-US"/>
          </a:p>
        </p:txBody>
      </p:sp>
      <p:sp>
        <p:nvSpPr>
          <p:cNvPr id="9" name="מציין מיקום של מספר שקופית 8"/>
          <p:cNvSpPr>
            <a:spLocks noGrp="1"/>
          </p:cNvSpPr>
          <p:nvPr>
            <p:ph type="sldNum" sz="quarter" idx="12"/>
          </p:nvPr>
        </p:nvSpPr>
        <p:spPr/>
        <p:txBody>
          <a:bodyPr/>
          <a:lstStyle>
            <a:lvl1pPr rtl="1">
              <a:defRPr/>
            </a:lvl1pPr>
          </a:lstStyle>
          <a:p>
            <a:pPr>
              <a:defRPr/>
            </a:pPr>
            <a:fld id="{C66D889F-072F-4ADA-BB9C-183D9B99AFB6}" type="slidenum">
              <a:rPr lang="he-IL"/>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en-US"/>
          </a:p>
        </p:txBody>
      </p:sp>
      <p:sp>
        <p:nvSpPr>
          <p:cNvPr id="3" name="מציין מיקום של תאריך 2"/>
          <p:cNvSpPr>
            <a:spLocks noGrp="1"/>
          </p:cNvSpPr>
          <p:nvPr>
            <p:ph type="dt" sz="half" idx="10"/>
          </p:nvPr>
        </p:nvSpPr>
        <p:spPr/>
        <p:txBody>
          <a:bodyPr/>
          <a:lstStyle>
            <a:lvl1pPr rtl="1">
              <a:defRPr/>
            </a:lvl1pPr>
          </a:lstStyle>
          <a:p>
            <a:pPr>
              <a:defRPr/>
            </a:pPr>
            <a:fld id="{CC2432C7-0D7D-4750-91AB-8A858FD815AF}" type="datetimeFigureOut">
              <a:rPr lang="en-US"/>
              <a:pPr>
                <a:defRPr/>
              </a:pPr>
              <a:t>4/15/2013</a:t>
            </a:fld>
            <a:endParaRPr lang="en-US"/>
          </a:p>
        </p:txBody>
      </p:sp>
      <p:sp>
        <p:nvSpPr>
          <p:cNvPr id="4" name="מציין מיקום של כותרת תחתונה 3"/>
          <p:cNvSpPr>
            <a:spLocks noGrp="1"/>
          </p:cNvSpPr>
          <p:nvPr>
            <p:ph type="ftr" sz="quarter" idx="11"/>
          </p:nvPr>
        </p:nvSpPr>
        <p:spPr/>
        <p:txBody>
          <a:bodyPr/>
          <a:lstStyle>
            <a:lvl1pPr rtl="1">
              <a:defRPr/>
            </a:lvl1pPr>
          </a:lstStyle>
          <a:p>
            <a:pPr>
              <a:defRPr/>
            </a:pPr>
            <a:endParaRPr lang="en-US"/>
          </a:p>
        </p:txBody>
      </p:sp>
      <p:sp>
        <p:nvSpPr>
          <p:cNvPr id="5" name="מציין מיקום של מספר שקופית 4"/>
          <p:cNvSpPr>
            <a:spLocks noGrp="1"/>
          </p:cNvSpPr>
          <p:nvPr>
            <p:ph type="sldNum" sz="quarter" idx="12"/>
          </p:nvPr>
        </p:nvSpPr>
        <p:spPr/>
        <p:txBody>
          <a:bodyPr/>
          <a:lstStyle>
            <a:lvl1pPr rtl="1">
              <a:defRPr/>
            </a:lvl1pPr>
          </a:lstStyle>
          <a:p>
            <a:pPr>
              <a:defRPr/>
            </a:pPr>
            <a:fld id="{5AB5CA8E-188B-4E99-92DD-6EB2B755AABD}" type="slidenum">
              <a:rPr lang="he-IL"/>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lvl1pPr rtl="1">
              <a:defRPr/>
            </a:lvl1pPr>
          </a:lstStyle>
          <a:p>
            <a:pPr>
              <a:defRPr/>
            </a:pPr>
            <a:fld id="{EB9FF364-077C-4DB5-8ECE-2CFA76A00DCB}" type="datetimeFigureOut">
              <a:rPr lang="en-US"/>
              <a:pPr>
                <a:defRPr/>
              </a:pPr>
              <a:t>4/15/2013</a:t>
            </a:fld>
            <a:endParaRPr lang="en-US"/>
          </a:p>
        </p:txBody>
      </p:sp>
      <p:sp>
        <p:nvSpPr>
          <p:cNvPr id="3" name="מציין מיקום של כותרת תחתונה 2"/>
          <p:cNvSpPr>
            <a:spLocks noGrp="1"/>
          </p:cNvSpPr>
          <p:nvPr>
            <p:ph type="ftr" sz="quarter" idx="11"/>
          </p:nvPr>
        </p:nvSpPr>
        <p:spPr/>
        <p:txBody>
          <a:bodyPr/>
          <a:lstStyle>
            <a:lvl1pPr rtl="1">
              <a:defRPr/>
            </a:lvl1pPr>
          </a:lstStyle>
          <a:p>
            <a:pPr>
              <a:defRPr/>
            </a:pPr>
            <a:endParaRPr lang="en-US"/>
          </a:p>
        </p:txBody>
      </p:sp>
      <p:sp>
        <p:nvSpPr>
          <p:cNvPr id="4" name="מציין מיקום של מספר שקופית 3"/>
          <p:cNvSpPr>
            <a:spLocks noGrp="1"/>
          </p:cNvSpPr>
          <p:nvPr>
            <p:ph type="sldNum" sz="quarter" idx="12"/>
          </p:nvPr>
        </p:nvSpPr>
        <p:spPr/>
        <p:txBody>
          <a:bodyPr/>
          <a:lstStyle>
            <a:lvl1pPr rtl="1">
              <a:defRPr/>
            </a:lvl1pPr>
          </a:lstStyle>
          <a:p>
            <a:pPr>
              <a:defRPr/>
            </a:pPr>
            <a:fld id="{7569C2DC-FFBF-45E5-8543-493BC2DF0092}" type="slidenum">
              <a:rPr lang="he-IL"/>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1" y="273050"/>
            <a:ext cx="3008313" cy="1162050"/>
          </a:xfrm>
        </p:spPr>
        <p:txBody>
          <a:bodyPr anchor="b"/>
          <a:lstStyle>
            <a:lvl1pPr algn="l">
              <a:defRPr sz="2000" b="1"/>
            </a:lvl1pPr>
          </a:lstStyle>
          <a:p>
            <a:r>
              <a:rPr lang="he-IL" smtClean="0"/>
              <a:t>לחץ כדי לערוך סגנון כותרת של תבנית בסיס</a:t>
            </a:r>
            <a:endParaRPr lang="en-US"/>
          </a:p>
        </p:txBody>
      </p:sp>
      <p:sp>
        <p:nvSpPr>
          <p:cNvPr id="3" name="מציין מיקום תוכן 2"/>
          <p:cNvSpPr>
            <a:spLocks noGrp="1"/>
          </p:cNvSpPr>
          <p:nvPr>
            <p:ph idx="1"/>
          </p:nvPr>
        </p:nvSpPr>
        <p:spPr>
          <a:xfrm>
            <a:off x="3575049"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טקסט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lvl1pPr rtl="1">
              <a:defRPr/>
            </a:lvl1pPr>
          </a:lstStyle>
          <a:p>
            <a:pPr>
              <a:defRPr/>
            </a:pPr>
            <a:fld id="{A78EE62A-3403-46BF-8F99-1CB57644DA2D}" type="datetimeFigureOut">
              <a:rPr lang="en-US"/>
              <a:pPr>
                <a:defRPr/>
              </a:pPr>
              <a:t>4/15/2013</a:t>
            </a:fld>
            <a:endParaRPr lang="en-US"/>
          </a:p>
        </p:txBody>
      </p:sp>
      <p:sp>
        <p:nvSpPr>
          <p:cNvPr id="6" name="מציין מיקום של כותרת תחתונה 5"/>
          <p:cNvSpPr>
            <a:spLocks noGrp="1"/>
          </p:cNvSpPr>
          <p:nvPr>
            <p:ph type="ftr" sz="quarter" idx="11"/>
          </p:nvPr>
        </p:nvSpPr>
        <p:spPr/>
        <p:txBody>
          <a:bodyPr/>
          <a:lstStyle>
            <a:lvl1pPr rtl="1">
              <a:defRPr/>
            </a:lvl1pPr>
          </a:lstStyle>
          <a:p>
            <a:pPr>
              <a:defRPr/>
            </a:pPr>
            <a:endParaRPr lang="en-US"/>
          </a:p>
        </p:txBody>
      </p:sp>
      <p:sp>
        <p:nvSpPr>
          <p:cNvPr id="7" name="מציין מיקום של מספר שקופית 6"/>
          <p:cNvSpPr>
            <a:spLocks noGrp="1"/>
          </p:cNvSpPr>
          <p:nvPr>
            <p:ph type="sldNum" sz="quarter" idx="12"/>
          </p:nvPr>
        </p:nvSpPr>
        <p:spPr/>
        <p:txBody>
          <a:bodyPr/>
          <a:lstStyle>
            <a:lvl1pPr rtl="1">
              <a:defRPr/>
            </a:lvl1pPr>
          </a:lstStyle>
          <a:p>
            <a:pPr>
              <a:defRPr/>
            </a:pPr>
            <a:fld id="{4C6A0E83-21D6-4EE4-AC4C-7D3790E9D84A}" type="slidenum">
              <a:rPr lang="he-IL"/>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l">
              <a:defRPr sz="2000" b="1"/>
            </a:lvl1pPr>
          </a:lstStyle>
          <a:p>
            <a:r>
              <a:rPr lang="he-IL" smtClean="0"/>
              <a:t>לחץ כדי לערוך סגנון כותרת של תבנית בסיס</a:t>
            </a:r>
            <a:endParaRPr lang="en-US"/>
          </a:p>
        </p:txBody>
      </p:sp>
      <p:sp>
        <p:nvSpPr>
          <p:cNvPr id="3" name="מציין מיקום של תמונה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he-IL" noProof="0" smtClean="0"/>
              <a:t>לחץ על הסמל כדי להוסיף תמונה</a:t>
            </a:r>
            <a:endParaRPr lang="en-US" noProof="0" dirty="0"/>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lvl1pPr rtl="1">
              <a:defRPr/>
            </a:lvl1pPr>
          </a:lstStyle>
          <a:p>
            <a:pPr>
              <a:defRPr/>
            </a:pPr>
            <a:fld id="{A9952981-8466-46CB-BC19-0AFEF4F0FDA8}" type="datetimeFigureOut">
              <a:rPr lang="en-US"/>
              <a:pPr>
                <a:defRPr/>
              </a:pPr>
              <a:t>4/15/2013</a:t>
            </a:fld>
            <a:endParaRPr lang="en-US"/>
          </a:p>
        </p:txBody>
      </p:sp>
      <p:sp>
        <p:nvSpPr>
          <p:cNvPr id="6" name="מציין מיקום של כותרת תחתונה 5"/>
          <p:cNvSpPr>
            <a:spLocks noGrp="1"/>
          </p:cNvSpPr>
          <p:nvPr>
            <p:ph type="ftr" sz="quarter" idx="11"/>
          </p:nvPr>
        </p:nvSpPr>
        <p:spPr/>
        <p:txBody>
          <a:bodyPr/>
          <a:lstStyle>
            <a:lvl1pPr rtl="1">
              <a:defRPr/>
            </a:lvl1pPr>
          </a:lstStyle>
          <a:p>
            <a:pPr>
              <a:defRPr/>
            </a:pPr>
            <a:endParaRPr lang="en-US"/>
          </a:p>
        </p:txBody>
      </p:sp>
      <p:sp>
        <p:nvSpPr>
          <p:cNvPr id="7" name="מציין מיקום של מספר שקופית 6"/>
          <p:cNvSpPr>
            <a:spLocks noGrp="1"/>
          </p:cNvSpPr>
          <p:nvPr>
            <p:ph type="sldNum" sz="quarter" idx="12"/>
          </p:nvPr>
        </p:nvSpPr>
        <p:spPr/>
        <p:txBody>
          <a:bodyPr/>
          <a:lstStyle>
            <a:lvl1pPr rtl="1">
              <a:defRPr/>
            </a:lvl1pPr>
          </a:lstStyle>
          <a:p>
            <a:pPr>
              <a:defRPr/>
            </a:pPr>
            <a:fld id="{29B3370C-46C5-46F9-9824-571672EF178F}" type="slidenum">
              <a:rPr lang="he-IL"/>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מציין מיקום של כותרת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he-IL" smtClean="0"/>
              <a:t>לחץ כדי לערוך סגנון כותרת של תבנית בסיס</a:t>
            </a:r>
          </a:p>
        </p:txBody>
      </p:sp>
      <p:sp>
        <p:nvSpPr>
          <p:cNvPr id="1027" name="מציין מיקום טקסט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p>
        </p:txBody>
      </p:sp>
      <p:sp>
        <p:nvSpPr>
          <p:cNvPr id="4" name="מציין מיקום של תאריך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fontAlgn="auto">
              <a:spcBef>
                <a:spcPts val="0"/>
              </a:spcBef>
              <a:spcAft>
                <a:spcPts val="0"/>
              </a:spcAft>
              <a:defRPr sz="1200">
                <a:solidFill>
                  <a:prstClr val="black">
                    <a:tint val="75000"/>
                  </a:prstClr>
                </a:solidFill>
                <a:latin typeface="+mn-lt"/>
                <a:cs typeface="+mn-cs"/>
              </a:defRPr>
            </a:lvl1pPr>
          </a:lstStyle>
          <a:p>
            <a:pPr>
              <a:defRPr/>
            </a:pPr>
            <a:fld id="{7E15AFE0-D0C2-4FC2-B4BB-81012364D489}" type="datetimeFigureOut">
              <a:rPr lang="en-US"/>
              <a:pPr>
                <a:defRPr/>
              </a:pPr>
              <a:t>4/15/2013</a:t>
            </a:fld>
            <a:endParaRPr lang="en-US"/>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fontAlgn="auto">
              <a:spcBef>
                <a:spcPts val="0"/>
              </a:spcBef>
              <a:spcAft>
                <a:spcPts val="0"/>
              </a:spcAft>
              <a:defRPr sz="1200">
                <a:solidFill>
                  <a:prstClr val="black">
                    <a:tint val="75000"/>
                  </a:prstClr>
                </a:solidFill>
                <a:latin typeface="+mn-lt"/>
                <a:cs typeface="+mn-cs"/>
              </a:defRPr>
            </a:lvl1pPr>
          </a:lstStyle>
          <a:p>
            <a:pPr>
              <a:defRPr/>
            </a:pPr>
            <a:endParaRPr lang="en-US"/>
          </a:p>
        </p:txBody>
      </p:sp>
      <p:sp>
        <p:nvSpPr>
          <p:cNvPr id="6" name="מציין מיקום של מספר שקופית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rgbClr val="898989"/>
                </a:solidFill>
                <a:latin typeface="Calibri" pitchFamily="34" charset="0"/>
                <a:cs typeface="Arial" charset="0"/>
              </a:defRPr>
            </a:lvl1pPr>
          </a:lstStyle>
          <a:p>
            <a:pPr>
              <a:defRPr/>
            </a:pPr>
            <a:fld id="{8E9A4060-9574-4D38-A8BD-580B17A87F8B}" type="slidenum">
              <a:rPr lang="he-IL"/>
              <a:pPr>
                <a:defRPr/>
              </a:pPr>
              <a:t>‹#›</a:t>
            </a:fld>
            <a:endParaRPr lang="en-US"/>
          </a:p>
        </p:txBody>
      </p:sp>
    </p:spTree>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eaLnBrk="1" fontAlgn="base" hangingPunct="1">
        <a:spcBef>
          <a:spcPct val="0"/>
        </a:spcBef>
        <a:spcAft>
          <a:spcPct val="0"/>
        </a:spcAft>
        <a:defRPr sz="4400">
          <a:solidFill>
            <a:schemeClr val="tx1"/>
          </a:solidFill>
          <a:latin typeface="Calibri" pitchFamily="34" charset="0"/>
          <a:cs typeface="Times New Roman" pitchFamily="18" charset="0"/>
        </a:defRPr>
      </a:lvl6pPr>
      <a:lvl7pPr marL="914400" algn="ctr" rtl="1" eaLnBrk="1" fontAlgn="base" hangingPunct="1">
        <a:spcBef>
          <a:spcPct val="0"/>
        </a:spcBef>
        <a:spcAft>
          <a:spcPct val="0"/>
        </a:spcAft>
        <a:defRPr sz="4400">
          <a:solidFill>
            <a:schemeClr val="tx1"/>
          </a:solidFill>
          <a:latin typeface="Calibri" pitchFamily="34" charset="0"/>
          <a:cs typeface="Times New Roman" pitchFamily="18" charset="0"/>
        </a:defRPr>
      </a:lvl7pPr>
      <a:lvl8pPr marL="1371600" algn="ctr" rtl="1" eaLnBrk="1" fontAlgn="base" hangingPunct="1">
        <a:spcBef>
          <a:spcPct val="0"/>
        </a:spcBef>
        <a:spcAft>
          <a:spcPct val="0"/>
        </a:spcAft>
        <a:defRPr sz="4400">
          <a:solidFill>
            <a:schemeClr val="tx1"/>
          </a:solidFill>
          <a:latin typeface="Calibri" pitchFamily="34" charset="0"/>
          <a:cs typeface="Times New Roman" pitchFamily="18" charset="0"/>
        </a:defRPr>
      </a:lvl8pPr>
      <a:lvl9pPr marL="1828800" algn="ctr" rtl="1" eaLnBrk="1" fontAlgn="base" hangingPunct="1">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981075"/>
            <a:ext cx="8785225" cy="2303463"/>
          </a:xfrm>
        </p:spPr>
        <p:txBody>
          <a:bodyPr/>
          <a:lstStyle/>
          <a:p>
            <a:pPr eaLnBrk="1" hangingPunct="1">
              <a:lnSpc>
                <a:spcPct val="140000"/>
              </a:lnSpc>
            </a:pPr>
            <a:r>
              <a:rPr lang="he-IL" sz="4000" b="1" smtClean="0">
                <a:solidFill>
                  <a:schemeClr val="accent2"/>
                </a:solidFill>
                <a:latin typeface="Arial" charset="0"/>
                <a:cs typeface="Arial" charset="0"/>
              </a:rPr>
              <a:t>השפעת תמהיל הצוות </a:t>
            </a:r>
            <a:br>
              <a:rPr lang="he-IL" sz="4000" b="1" smtClean="0">
                <a:solidFill>
                  <a:schemeClr val="accent2"/>
                </a:solidFill>
                <a:latin typeface="Arial" charset="0"/>
                <a:cs typeface="Arial" charset="0"/>
              </a:rPr>
            </a:br>
            <a:r>
              <a:rPr lang="he-IL" sz="4000" b="1" smtClean="0">
                <a:solidFill>
                  <a:schemeClr val="accent2"/>
                </a:solidFill>
                <a:latin typeface="Arial" charset="0"/>
                <a:cs typeface="Arial" charset="0"/>
              </a:rPr>
              <a:t>על רמת התוקפנות</a:t>
            </a:r>
            <a:r>
              <a:rPr lang="he-IL" sz="3600" b="1" smtClean="0">
                <a:solidFill>
                  <a:srgbClr val="E46C0A"/>
                </a:solidFill>
              </a:rPr>
              <a:t> </a:t>
            </a:r>
          </a:p>
        </p:txBody>
      </p:sp>
      <p:sp>
        <p:nvSpPr>
          <p:cNvPr id="14338" name="TextBox 5"/>
          <p:cNvSpPr txBox="1">
            <a:spLocks noChangeArrowheads="1"/>
          </p:cNvSpPr>
          <p:nvPr/>
        </p:nvSpPr>
        <p:spPr bwMode="auto">
          <a:xfrm>
            <a:off x="323850" y="4508500"/>
            <a:ext cx="8642350" cy="1981200"/>
          </a:xfrm>
          <a:prstGeom prst="rect">
            <a:avLst/>
          </a:prstGeom>
          <a:noFill/>
          <a:ln w="9525">
            <a:noFill/>
            <a:miter lim="800000"/>
            <a:headEnd/>
            <a:tailEnd/>
          </a:ln>
        </p:spPr>
        <p:txBody>
          <a:bodyPr>
            <a:spAutoFit/>
          </a:bodyPr>
          <a:lstStyle/>
          <a:p>
            <a:pPr algn="ctr"/>
            <a:r>
              <a:rPr lang="he-IL" sz="3200" b="1">
                <a:solidFill>
                  <a:srgbClr val="0070C0"/>
                </a:solidFill>
                <a:latin typeface="Tahoma" pitchFamily="34" charset="0"/>
              </a:rPr>
              <a:t>עיראקי איאד</a:t>
            </a:r>
          </a:p>
          <a:p>
            <a:pPr algn="ctr"/>
            <a:r>
              <a:rPr lang="en-US" sz="2000" b="1">
                <a:solidFill>
                  <a:srgbClr val="0070C0"/>
                </a:solidFill>
                <a:latin typeface="Tahoma" pitchFamily="34" charset="0"/>
              </a:rPr>
              <a:t>BA</a:t>
            </a:r>
            <a:r>
              <a:rPr lang="he-IL" sz="2000" b="1">
                <a:solidFill>
                  <a:srgbClr val="0070C0"/>
                </a:solidFill>
                <a:latin typeface="Tahoma" pitchFamily="34" charset="0"/>
              </a:rPr>
              <a:t> בסיעוד, אח כללי, בי"ח "גהה"</a:t>
            </a:r>
          </a:p>
          <a:p>
            <a:pPr algn="ctr"/>
            <a:r>
              <a:rPr lang="he-IL" sz="3200" b="1">
                <a:solidFill>
                  <a:srgbClr val="0070C0"/>
                </a:solidFill>
                <a:latin typeface="Tahoma" pitchFamily="34" charset="0"/>
              </a:rPr>
              <a:t>בורמנט גיל</a:t>
            </a:r>
          </a:p>
          <a:p>
            <a:pPr algn="ctr"/>
            <a:r>
              <a:rPr lang="en-US" sz="2000" b="1">
                <a:solidFill>
                  <a:srgbClr val="0070C0"/>
                </a:solidFill>
                <a:latin typeface="Tahoma" pitchFamily="34" charset="0"/>
              </a:rPr>
              <a:t>BA</a:t>
            </a:r>
            <a:r>
              <a:rPr lang="he-IL" sz="2000" b="1">
                <a:solidFill>
                  <a:srgbClr val="0070C0"/>
                </a:solidFill>
                <a:latin typeface="Tahoma" pitchFamily="34" charset="0"/>
              </a:rPr>
              <a:t> בסיעוד, סגן אחות אחראית מח' א', </a:t>
            </a:r>
          </a:p>
          <a:p>
            <a:pPr algn="ctr"/>
            <a:r>
              <a:rPr lang="he-IL" sz="2000" b="1">
                <a:solidFill>
                  <a:srgbClr val="0070C0"/>
                </a:solidFill>
                <a:latin typeface="Tahoma" pitchFamily="34" charset="0"/>
              </a:rPr>
              <a:t>בי"ח "גהה"</a:t>
            </a:r>
            <a:endParaRPr lang="he-IL" sz="2000" b="1">
              <a:solidFill>
                <a:srgbClr val="0070C0"/>
              </a:solidFill>
            </a:endParaRPr>
          </a:p>
        </p:txBody>
      </p:sp>
      <p:pic>
        <p:nvPicPr>
          <p:cNvPr id="14339" name="Picture 2"/>
          <p:cNvPicPr>
            <a:picLocks noChangeAspect="1" noChangeArrowheads="1"/>
          </p:cNvPicPr>
          <p:nvPr/>
        </p:nvPicPr>
        <p:blipFill>
          <a:blip r:embed="rId3"/>
          <a:srcRect/>
          <a:stretch>
            <a:fillRect/>
          </a:stretch>
        </p:blipFill>
        <p:spPr bwMode="auto">
          <a:xfrm>
            <a:off x="5254625" y="98425"/>
            <a:ext cx="3571875" cy="600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idx="4294967295"/>
          </p:nvPr>
        </p:nvSpPr>
        <p:spPr>
          <a:xfrm>
            <a:off x="1906588" y="773113"/>
            <a:ext cx="4681537" cy="1143000"/>
          </a:xfrm>
        </p:spPr>
        <p:txBody>
          <a:bodyPr/>
          <a:lstStyle/>
          <a:p>
            <a:pPr eaLnBrk="1" hangingPunct="1"/>
            <a:r>
              <a:rPr lang="he-IL" sz="4000" smtClean="0">
                <a:solidFill>
                  <a:schemeClr val="accent2"/>
                </a:solidFill>
                <a:latin typeface="Arial" charset="0"/>
                <a:cs typeface="Arial" charset="0"/>
              </a:rPr>
              <a:t>ההמלצות לעשייה</a:t>
            </a:r>
            <a:endParaRPr lang="en-US" sz="4000" smtClean="0">
              <a:solidFill>
                <a:schemeClr val="accent2"/>
              </a:solidFill>
              <a:latin typeface="Arial" charset="0"/>
              <a:cs typeface="Arial" charset="0"/>
            </a:endParaRPr>
          </a:p>
        </p:txBody>
      </p:sp>
      <p:sp>
        <p:nvSpPr>
          <p:cNvPr id="28674" name="Text Box 3"/>
          <p:cNvSpPr txBox="1">
            <a:spLocks noChangeArrowheads="1"/>
          </p:cNvSpPr>
          <p:nvPr/>
        </p:nvSpPr>
        <p:spPr bwMode="auto">
          <a:xfrm>
            <a:off x="1258888" y="2257425"/>
            <a:ext cx="7345362" cy="2611438"/>
          </a:xfrm>
          <a:prstGeom prst="rect">
            <a:avLst/>
          </a:prstGeom>
          <a:noFill/>
          <a:ln w="9525">
            <a:noFill/>
            <a:miter lim="800000"/>
            <a:headEnd/>
            <a:tailEnd/>
          </a:ln>
        </p:spPr>
        <p:txBody>
          <a:bodyPr>
            <a:spAutoFit/>
          </a:bodyPr>
          <a:lstStyle/>
          <a:p>
            <a:pPr marL="342900" indent="-342900">
              <a:lnSpc>
                <a:spcPct val="135000"/>
              </a:lnSpc>
              <a:spcBef>
                <a:spcPct val="50000"/>
              </a:spcBef>
              <a:buFontTx/>
              <a:buAutoNum type="arabicParenR"/>
            </a:pPr>
            <a:r>
              <a:rPr lang="he-IL" sz="2800"/>
              <a:t> לבדוק את היחס בין רמת התוקפנות לבין אחוז הצוות מאותו מין במחלקות מעורבות.</a:t>
            </a:r>
          </a:p>
          <a:p>
            <a:pPr marL="342900" indent="-342900">
              <a:lnSpc>
                <a:spcPct val="135000"/>
              </a:lnSpc>
              <a:spcBef>
                <a:spcPct val="50000"/>
              </a:spcBef>
              <a:buFontTx/>
              <a:buAutoNum type="arabicParenR"/>
            </a:pPr>
            <a:r>
              <a:rPr lang="he-IL" sz="2800"/>
              <a:t> יש סבירות שאם הצוות יהיה מורכב רק מגברים תהיה הפחתה ברמת האלימות.</a:t>
            </a:r>
            <a:endParaRPr lang="en-US" sz="2800"/>
          </a:p>
        </p:txBody>
      </p:sp>
      <p:pic>
        <p:nvPicPr>
          <p:cNvPr id="28675" name="Picture 2"/>
          <p:cNvPicPr>
            <a:picLocks noChangeAspect="1" noChangeArrowheads="1"/>
          </p:cNvPicPr>
          <p:nvPr/>
        </p:nvPicPr>
        <p:blipFill>
          <a:blip r:embed="rId3"/>
          <a:srcRect/>
          <a:stretch>
            <a:fillRect/>
          </a:stretch>
        </p:blipFill>
        <p:spPr bwMode="auto">
          <a:xfrm>
            <a:off x="5254625" y="98425"/>
            <a:ext cx="3571875" cy="600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ext Box 3"/>
          <p:cNvSpPr txBox="1">
            <a:spLocks noChangeArrowheads="1"/>
          </p:cNvSpPr>
          <p:nvPr/>
        </p:nvSpPr>
        <p:spPr bwMode="auto">
          <a:xfrm>
            <a:off x="900113" y="2276475"/>
            <a:ext cx="7777162" cy="2462213"/>
          </a:xfrm>
          <a:prstGeom prst="rect">
            <a:avLst/>
          </a:prstGeom>
          <a:noFill/>
          <a:ln w="9525">
            <a:noFill/>
            <a:miter lim="800000"/>
            <a:headEnd/>
            <a:tailEnd/>
          </a:ln>
        </p:spPr>
        <p:txBody>
          <a:bodyPr>
            <a:spAutoFit/>
          </a:bodyPr>
          <a:lstStyle/>
          <a:p>
            <a:pPr>
              <a:spcBef>
                <a:spcPct val="50000"/>
              </a:spcBef>
            </a:pPr>
            <a:r>
              <a:rPr lang="he-IL" sz="2800"/>
              <a:t>ניתן לשקול לעשות פיילוט לבית חולים: </a:t>
            </a:r>
          </a:p>
          <a:p>
            <a:pPr>
              <a:lnSpc>
                <a:spcPct val="135000"/>
              </a:lnSpc>
              <a:spcBef>
                <a:spcPct val="50000"/>
              </a:spcBef>
            </a:pPr>
            <a:r>
              <a:rPr lang="he-IL" sz="2800"/>
              <a:t>לתגבר אחת המחלקות יותר באנשי צוות גברים ולנסות להשוות את רמת האלימות מול מחלקה אשר עובדים בה צוות מעורב.</a:t>
            </a:r>
            <a:endParaRPr lang="en-US" sz="2800"/>
          </a:p>
        </p:txBody>
      </p:sp>
      <p:sp>
        <p:nvSpPr>
          <p:cNvPr id="4" name="Rectangle 2"/>
          <p:cNvSpPr txBox="1">
            <a:spLocks/>
          </p:cNvSpPr>
          <p:nvPr/>
        </p:nvSpPr>
        <p:spPr bwMode="auto">
          <a:xfrm>
            <a:off x="1476375" y="831850"/>
            <a:ext cx="6551613" cy="1143000"/>
          </a:xfrm>
          <a:prstGeom prst="rect">
            <a:avLst/>
          </a:prstGeom>
          <a:noFill/>
          <a:ln w="9525">
            <a:noFill/>
            <a:miter lim="800000"/>
            <a:headEnd/>
            <a:tailEnd/>
          </a:ln>
        </p:spPr>
        <p:txBody>
          <a:bodyPr anchor="ctr"/>
          <a:lstStyle/>
          <a:p>
            <a:r>
              <a:rPr lang="he-IL" sz="4000">
                <a:solidFill>
                  <a:schemeClr val="accent2"/>
                </a:solidFill>
              </a:rPr>
              <a:t>מדדים להערכת תהליך היישום</a:t>
            </a:r>
            <a:endParaRPr lang="en-US" sz="4000">
              <a:solidFill>
                <a:schemeClr val="accent2"/>
              </a:solidFill>
            </a:endParaRPr>
          </a:p>
        </p:txBody>
      </p:sp>
      <p:pic>
        <p:nvPicPr>
          <p:cNvPr id="30723" name="Picture 2"/>
          <p:cNvPicPr>
            <a:picLocks noChangeAspect="1" noChangeArrowheads="1"/>
          </p:cNvPicPr>
          <p:nvPr/>
        </p:nvPicPr>
        <p:blipFill>
          <a:blip r:embed="rId2"/>
          <a:srcRect/>
          <a:stretch>
            <a:fillRect/>
          </a:stretch>
        </p:blipFill>
        <p:spPr bwMode="auto">
          <a:xfrm>
            <a:off x="5254625" y="98425"/>
            <a:ext cx="3571875" cy="600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4"/>
          <p:cNvSpPr txBox="1">
            <a:spLocks noChangeArrowheads="1"/>
          </p:cNvSpPr>
          <p:nvPr/>
        </p:nvSpPr>
        <p:spPr bwMode="auto">
          <a:xfrm>
            <a:off x="971550" y="1844675"/>
            <a:ext cx="7273925" cy="3990975"/>
          </a:xfrm>
          <a:prstGeom prst="rect">
            <a:avLst/>
          </a:prstGeom>
          <a:noFill/>
          <a:ln w="9525">
            <a:noFill/>
            <a:miter lim="800000"/>
            <a:headEnd/>
            <a:tailEnd/>
          </a:ln>
        </p:spPr>
        <p:txBody>
          <a:bodyPr>
            <a:spAutoFit/>
          </a:bodyPr>
          <a:lstStyle/>
          <a:p>
            <a:r>
              <a:rPr lang="he-IL" sz="3200">
                <a:cs typeface="David" pitchFamily="2" charset="-79"/>
              </a:rPr>
              <a:t>בשנים האחרונות נעשו מספר סקרים ומחקרים על תוקפנות בכותלי בתי חולים פסיכיאטריים, סיבות וסוגים האלימות, השפעתה על ביטחון הצוות והמטופלים וכד'. אך נושא של תמהיל הצוות בהקשר לאלימות החולים כמעט ולא נבדק. אי לכך מצאנו לנכון לעשות סקירת ספרות בנושא ולבדוק האם ישנה קורלציה בין רמת האלימות לתמהיל הצוות. </a:t>
            </a:r>
          </a:p>
        </p:txBody>
      </p:sp>
      <p:sp>
        <p:nvSpPr>
          <p:cNvPr id="16386" name="TextBox 4"/>
          <p:cNvSpPr txBox="1">
            <a:spLocks noChangeArrowheads="1"/>
          </p:cNvSpPr>
          <p:nvPr/>
        </p:nvSpPr>
        <p:spPr bwMode="auto">
          <a:xfrm>
            <a:off x="3851275" y="692150"/>
            <a:ext cx="1439863" cy="366713"/>
          </a:xfrm>
          <a:prstGeom prst="rect">
            <a:avLst/>
          </a:prstGeom>
          <a:noFill/>
          <a:ln w="9525">
            <a:noFill/>
            <a:miter lim="800000"/>
            <a:headEnd/>
            <a:tailEnd/>
          </a:ln>
        </p:spPr>
        <p:txBody>
          <a:bodyPr>
            <a:spAutoFit/>
          </a:bodyPr>
          <a:lstStyle/>
          <a:p>
            <a:endParaRPr lang="he-IL"/>
          </a:p>
        </p:txBody>
      </p:sp>
      <p:sp>
        <p:nvSpPr>
          <p:cNvPr id="25603" name="Text Box 4"/>
          <p:cNvSpPr txBox="1">
            <a:spLocks noChangeArrowheads="1"/>
          </p:cNvSpPr>
          <p:nvPr/>
        </p:nvSpPr>
        <p:spPr bwMode="auto">
          <a:xfrm>
            <a:off x="2411413" y="404813"/>
            <a:ext cx="4176712" cy="914400"/>
          </a:xfrm>
          <a:prstGeom prst="rect">
            <a:avLst/>
          </a:prstGeom>
          <a:noFill/>
          <a:ln w="9525">
            <a:noFill/>
            <a:miter lim="800000"/>
            <a:headEnd/>
            <a:tailEnd/>
          </a:ln>
        </p:spPr>
        <p:txBody>
          <a:bodyPr>
            <a:spAutoFit/>
          </a:bodyPr>
          <a:lstStyle/>
          <a:p>
            <a:pPr algn="ctr"/>
            <a:r>
              <a:rPr lang="he-IL" sz="5400" b="1">
                <a:solidFill>
                  <a:schemeClr val="accent2"/>
                </a:solidFill>
              </a:rPr>
              <a:t>רציונל</a:t>
            </a:r>
            <a:endParaRPr lang="en-US" sz="5400" b="1">
              <a:solidFill>
                <a:schemeClr val="accent2"/>
              </a:solidFill>
            </a:endParaRPr>
          </a:p>
        </p:txBody>
      </p:sp>
      <p:pic>
        <p:nvPicPr>
          <p:cNvPr id="16388" name="Picture 2"/>
          <p:cNvPicPr>
            <a:picLocks noChangeAspect="1" noChangeArrowheads="1"/>
          </p:cNvPicPr>
          <p:nvPr/>
        </p:nvPicPr>
        <p:blipFill>
          <a:blip r:embed="rId3"/>
          <a:srcRect/>
          <a:stretch>
            <a:fillRect/>
          </a:stretch>
        </p:blipFill>
        <p:spPr bwMode="auto">
          <a:xfrm>
            <a:off x="5254625" y="98425"/>
            <a:ext cx="3571875" cy="600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idx="4294967295"/>
          </p:nvPr>
        </p:nvSpPr>
        <p:spPr>
          <a:xfrm>
            <a:off x="1835150" y="1643063"/>
            <a:ext cx="5843588" cy="1143000"/>
          </a:xfrm>
        </p:spPr>
        <p:txBody>
          <a:bodyPr/>
          <a:lstStyle/>
          <a:p>
            <a:pPr eaLnBrk="1" hangingPunct="1"/>
            <a:r>
              <a:rPr lang="he-IL" sz="4000" b="1" smtClean="0">
                <a:solidFill>
                  <a:srgbClr val="FFFF00"/>
                </a:solidFill>
                <a:latin typeface="Tahoma" pitchFamily="34" charset="0"/>
              </a:rPr>
              <a:t/>
            </a:r>
            <a:br>
              <a:rPr lang="he-IL" sz="4000" b="1" smtClean="0">
                <a:solidFill>
                  <a:srgbClr val="FFFF00"/>
                </a:solidFill>
                <a:latin typeface="Tahoma" pitchFamily="34" charset="0"/>
              </a:rPr>
            </a:br>
            <a:r>
              <a:rPr lang="he-IL" sz="4000" b="1" smtClean="0">
                <a:solidFill>
                  <a:srgbClr val="FFFF00"/>
                </a:solidFill>
                <a:latin typeface="Tahoma" pitchFamily="34" charset="0"/>
              </a:rPr>
              <a:t/>
            </a:r>
            <a:br>
              <a:rPr lang="he-IL" sz="4000" b="1" smtClean="0">
                <a:solidFill>
                  <a:srgbClr val="FFFF00"/>
                </a:solidFill>
                <a:latin typeface="Tahoma" pitchFamily="34" charset="0"/>
              </a:rPr>
            </a:br>
            <a:r>
              <a:rPr lang="he-IL" sz="4000" b="1" smtClean="0">
                <a:solidFill>
                  <a:srgbClr val="FFFF00"/>
                </a:solidFill>
                <a:latin typeface="Tahoma" pitchFamily="34" charset="0"/>
              </a:rPr>
              <a:t/>
            </a:r>
            <a:br>
              <a:rPr lang="he-IL" sz="4000" b="1" smtClean="0">
                <a:solidFill>
                  <a:srgbClr val="FFFF00"/>
                </a:solidFill>
                <a:latin typeface="Tahoma" pitchFamily="34" charset="0"/>
              </a:rPr>
            </a:br>
            <a:r>
              <a:rPr lang="he-IL" sz="4000" b="1" smtClean="0">
                <a:solidFill>
                  <a:srgbClr val="FFFF00"/>
                </a:solidFill>
                <a:latin typeface="Tahoma" pitchFamily="34" charset="0"/>
              </a:rPr>
              <a:t/>
            </a:r>
            <a:br>
              <a:rPr lang="he-IL" sz="4000" b="1" smtClean="0">
                <a:solidFill>
                  <a:srgbClr val="FFFF00"/>
                </a:solidFill>
                <a:latin typeface="Tahoma" pitchFamily="34" charset="0"/>
              </a:rPr>
            </a:br>
            <a:r>
              <a:rPr lang="he-IL" sz="4000" b="1" smtClean="0">
                <a:solidFill>
                  <a:schemeClr val="accent2"/>
                </a:solidFill>
                <a:latin typeface="Tahoma" pitchFamily="34" charset="0"/>
              </a:rPr>
              <a:t>שאלה קלינית בפורמט </a:t>
            </a:r>
            <a:r>
              <a:rPr lang="en-US" sz="4000" b="1" smtClean="0">
                <a:solidFill>
                  <a:schemeClr val="accent2"/>
                </a:solidFill>
                <a:latin typeface="Tahoma" pitchFamily="34" charset="0"/>
                <a:cs typeface="Times New Roman" pitchFamily="18" charset="0"/>
              </a:rPr>
              <a:t>PICO</a:t>
            </a:r>
            <a:br>
              <a:rPr lang="en-US" sz="4000" b="1" smtClean="0">
                <a:solidFill>
                  <a:schemeClr val="accent2"/>
                </a:solidFill>
                <a:latin typeface="Tahoma" pitchFamily="34" charset="0"/>
                <a:cs typeface="Times New Roman" pitchFamily="18" charset="0"/>
              </a:rPr>
            </a:br>
            <a:r>
              <a:rPr lang="he-IL" sz="4000" b="1" smtClean="0">
                <a:solidFill>
                  <a:schemeClr val="accent2"/>
                </a:solidFill>
                <a:latin typeface="Tahoma" pitchFamily="34" charset="0"/>
              </a:rPr>
              <a:t/>
            </a:r>
            <a:br>
              <a:rPr lang="he-IL" sz="4000" b="1" smtClean="0">
                <a:solidFill>
                  <a:schemeClr val="accent2"/>
                </a:solidFill>
                <a:latin typeface="Tahoma" pitchFamily="34" charset="0"/>
              </a:rPr>
            </a:br>
            <a:r>
              <a:rPr lang="he-IL" sz="4000" b="1" smtClean="0">
                <a:solidFill>
                  <a:schemeClr val="accent2"/>
                </a:solidFill>
                <a:latin typeface="Tahoma" pitchFamily="34" charset="0"/>
              </a:rPr>
              <a:t>בבתי חולים פסיכיאטרים, במחלקות הסגורות, מה תהיה השפעת תמהיל הצוות שמורכב רק מגברים</a:t>
            </a:r>
            <a:r>
              <a:rPr lang="en-US" sz="4000" b="1" smtClean="0">
                <a:solidFill>
                  <a:schemeClr val="accent2"/>
                </a:solidFill>
                <a:latin typeface="Tahoma" pitchFamily="34" charset="0"/>
                <a:cs typeface="Times New Roman" pitchFamily="18" charset="0"/>
              </a:rPr>
              <a:t> </a:t>
            </a:r>
            <a:r>
              <a:rPr lang="he-IL" sz="4000" b="1" smtClean="0">
                <a:solidFill>
                  <a:schemeClr val="accent2"/>
                </a:solidFill>
                <a:latin typeface="Tahoma" pitchFamily="34" charset="0"/>
              </a:rPr>
              <a:t> לעומת צוות שמורכב מגברים ונשים על רמת האלימות במחלקה?</a:t>
            </a:r>
            <a:endParaRPr lang="en-US" sz="3600" smtClean="0">
              <a:solidFill>
                <a:schemeClr val="accent2"/>
              </a:solidFill>
              <a:latin typeface="Tahoma" pitchFamily="34" charset="0"/>
              <a:cs typeface="David" pitchFamily="2" charset="-79"/>
            </a:endParaRPr>
          </a:p>
        </p:txBody>
      </p:sp>
      <p:sp>
        <p:nvSpPr>
          <p:cNvPr id="18434" name="Text Box 5"/>
          <p:cNvSpPr txBox="1">
            <a:spLocks noChangeArrowheads="1"/>
          </p:cNvSpPr>
          <p:nvPr/>
        </p:nvSpPr>
        <p:spPr bwMode="auto">
          <a:xfrm>
            <a:off x="395288" y="1844675"/>
            <a:ext cx="8424862" cy="369888"/>
          </a:xfrm>
          <a:prstGeom prst="rect">
            <a:avLst/>
          </a:prstGeom>
          <a:noFill/>
          <a:ln w="9525">
            <a:noFill/>
            <a:miter lim="800000"/>
            <a:headEnd/>
            <a:tailEnd/>
          </a:ln>
        </p:spPr>
        <p:txBody>
          <a:bodyPr>
            <a:spAutoFit/>
          </a:bodyPr>
          <a:lstStyle/>
          <a:p>
            <a:endParaRPr lang="he-IL"/>
          </a:p>
        </p:txBody>
      </p:sp>
      <p:pic>
        <p:nvPicPr>
          <p:cNvPr id="18435" name="Picture 2"/>
          <p:cNvPicPr>
            <a:picLocks noChangeAspect="1" noChangeArrowheads="1"/>
          </p:cNvPicPr>
          <p:nvPr/>
        </p:nvPicPr>
        <p:blipFill>
          <a:blip r:embed="rId3"/>
          <a:srcRect/>
          <a:stretch>
            <a:fillRect/>
          </a:stretch>
        </p:blipFill>
        <p:spPr bwMode="auto">
          <a:xfrm>
            <a:off x="5254625" y="98425"/>
            <a:ext cx="3571875" cy="600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4" descr="triad_blue"/>
          <p:cNvPicPr>
            <a:picLocks noGrp="1" noChangeAspect="1" noChangeArrowheads="1"/>
          </p:cNvPicPr>
          <p:nvPr>
            <p:ph type="body" idx="4294967295"/>
          </p:nvPr>
        </p:nvPicPr>
        <p:blipFill>
          <a:blip r:embed="rId2"/>
          <a:srcRect/>
          <a:stretch>
            <a:fillRect/>
          </a:stretch>
        </p:blipFill>
        <p:spPr>
          <a:xfrm>
            <a:off x="611188" y="1308100"/>
            <a:ext cx="6953250" cy="4352925"/>
          </a:xfrm>
        </p:spPr>
      </p:pic>
      <p:sp>
        <p:nvSpPr>
          <p:cNvPr id="29698" name="TextBox 1"/>
          <p:cNvSpPr txBox="1">
            <a:spLocks noChangeArrowheads="1"/>
          </p:cNvSpPr>
          <p:nvPr/>
        </p:nvSpPr>
        <p:spPr bwMode="auto">
          <a:xfrm>
            <a:off x="2051050" y="260350"/>
            <a:ext cx="3887788" cy="641350"/>
          </a:xfrm>
          <a:prstGeom prst="rect">
            <a:avLst/>
          </a:prstGeom>
          <a:noFill/>
          <a:ln w="9525">
            <a:noFill/>
            <a:miter lim="800000"/>
            <a:headEnd/>
            <a:tailEnd/>
          </a:ln>
        </p:spPr>
        <p:txBody>
          <a:bodyPr>
            <a:spAutoFit/>
          </a:bodyPr>
          <a:lstStyle/>
          <a:p>
            <a:pPr algn="ctr"/>
            <a:r>
              <a:rPr lang="he-IL" sz="3600" b="1">
                <a:solidFill>
                  <a:schemeClr val="accent2"/>
                </a:solidFill>
              </a:rPr>
              <a:t>מודל </a:t>
            </a:r>
            <a:r>
              <a:rPr lang="en-US" sz="3600" b="1">
                <a:solidFill>
                  <a:schemeClr val="accent2"/>
                </a:solidFill>
              </a:rPr>
              <a:t>EBN</a:t>
            </a:r>
            <a:endParaRPr lang="he-IL" sz="3600" b="1">
              <a:solidFill>
                <a:schemeClr val="accent2"/>
              </a:solidFill>
            </a:endParaRPr>
          </a:p>
        </p:txBody>
      </p:sp>
      <p:pic>
        <p:nvPicPr>
          <p:cNvPr id="20483" name="Picture 2"/>
          <p:cNvPicPr>
            <a:picLocks noChangeAspect="1" noChangeArrowheads="1"/>
          </p:cNvPicPr>
          <p:nvPr/>
        </p:nvPicPr>
        <p:blipFill>
          <a:blip r:embed="rId3"/>
          <a:srcRect/>
          <a:stretch>
            <a:fillRect/>
          </a:stretch>
        </p:blipFill>
        <p:spPr bwMode="auto">
          <a:xfrm>
            <a:off x="5254625" y="98425"/>
            <a:ext cx="3571875" cy="600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idx="4294967295"/>
          </p:nvPr>
        </p:nvSpPr>
        <p:spPr>
          <a:xfrm>
            <a:off x="395288" y="1844675"/>
            <a:ext cx="7345362" cy="1143000"/>
          </a:xfrm>
        </p:spPr>
        <p:txBody>
          <a:bodyPr/>
          <a:lstStyle/>
          <a:p>
            <a:pPr eaLnBrk="1" hangingPunct="1"/>
            <a:r>
              <a:rPr lang="he-IL" sz="3600" smtClean="0">
                <a:solidFill>
                  <a:srgbClr val="FFFF00"/>
                </a:solidFill>
                <a:latin typeface="Tahoma" pitchFamily="34" charset="0"/>
              </a:rPr>
              <a:t/>
            </a:r>
            <a:br>
              <a:rPr lang="he-IL" sz="3600" smtClean="0">
                <a:solidFill>
                  <a:srgbClr val="FFFF00"/>
                </a:solidFill>
                <a:latin typeface="Tahoma" pitchFamily="34" charset="0"/>
              </a:rPr>
            </a:br>
            <a:r>
              <a:rPr lang="he-IL" sz="3600" smtClean="0">
                <a:solidFill>
                  <a:srgbClr val="FFFF00"/>
                </a:solidFill>
                <a:latin typeface="Tahoma" pitchFamily="34" charset="0"/>
              </a:rPr>
              <a:t/>
            </a:r>
            <a:br>
              <a:rPr lang="he-IL" sz="3600" smtClean="0">
                <a:solidFill>
                  <a:srgbClr val="FFFF00"/>
                </a:solidFill>
                <a:latin typeface="Tahoma" pitchFamily="34" charset="0"/>
              </a:rPr>
            </a:br>
            <a:r>
              <a:rPr lang="he-IL" sz="3600" smtClean="0">
                <a:solidFill>
                  <a:srgbClr val="FFFF00"/>
                </a:solidFill>
                <a:latin typeface="Tahoma" pitchFamily="34" charset="0"/>
              </a:rPr>
              <a:t/>
            </a:r>
            <a:br>
              <a:rPr lang="he-IL" sz="3600" smtClean="0">
                <a:solidFill>
                  <a:srgbClr val="FFFF00"/>
                </a:solidFill>
                <a:latin typeface="Tahoma" pitchFamily="34" charset="0"/>
              </a:rPr>
            </a:br>
            <a:r>
              <a:rPr lang="he-IL" sz="3600" smtClean="0">
                <a:solidFill>
                  <a:srgbClr val="FFFF00"/>
                </a:solidFill>
                <a:latin typeface="Tahoma" pitchFamily="34" charset="0"/>
              </a:rPr>
              <a:t/>
            </a:r>
            <a:br>
              <a:rPr lang="he-IL" sz="3600" smtClean="0">
                <a:solidFill>
                  <a:srgbClr val="FFFF00"/>
                </a:solidFill>
                <a:latin typeface="Tahoma" pitchFamily="34" charset="0"/>
              </a:rPr>
            </a:br>
            <a:r>
              <a:rPr lang="he-IL" sz="3600" smtClean="0">
                <a:solidFill>
                  <a:srgbClr val="FFFF00"/>
                </a:solidFill>
                <a:latin typeface="Tahoma" pitchFamily="34" charset="0"/>
              </a:rPr>
              <a:t> </a:t>
            </a:r>
            <a:r>
              <a:rPr lang="he-IL" sz="4800" b="1" u="sng" smtClean="0">
                <a:solidFill>
                  <a:schemeClr val="accent2"/>
                </a:solidFill>
                <a:latin typeface="Tahoma" pitchFamily="34" charset="0"/>
              </a:rPr>
              <a:t>מילות מפתח :</a:t>
            </a:r>
            <a:r>
              <a:rPr lang="he-IL" sz="4800" b="1" smtClean="0">
                <a:solidFill>
                  <a:schemeClr val="accent2"/>
                </a:solidFill>
                <a:latin typeface="Tahoma" pitchFamily="34" charset="0"/>
              </a:rPr>
              <a:t/>
            </a:r>
            <a:br>
              <a:rPr lang="he-IL" sz="4800" b="1" smtClean="0">
                <a:solidFill>
                  <a:schemeClr val="accent2"/>
                </a:solidFill>
                <a:latin typeface="Tahoma" pitchFamily="34" charset="0"/>
              </a:rPr>
            </a:br>
            <a:r>
              <a:rPr lang="he-IL" sz="4800" b="1" smtClean="0">
                <a:solidFill>
                  <a:srgbClr val="FFFF00"/>
                </a:solidFill>
                <a:latin typeface="Tahoma" pitchFamily="34" charset="0"/>
              </a:rPr>
              <a:t/>
            </a:r>
            <a:br>
              <a:rPr lang="he-IL" sz="4800" b="1" smtClean="0">
                <a:solidFill>
                  <a:srgbClr val="FFFF00"/>
                </a:solidFill>
                <a:latin typeface="Tahoma" pitchFamily="34" charset="0"/>
              </a:rPr>
            </a:br>
            <a:r>
              <a:rPr lang="en-US" sz="3600" smtClean="0">
                <a:latin typeface="Tahoma" pitchFamily="34" charset="0"/>
                <a:cs typeface="Times New Roman" pitchFamily="18" charset="0"/>
              </a:rPr>
              <a:t>Assault</a:t>
            </a:r>
            <a:br>
              <a:rPr lang="en-US" sz="3600" smtClean="0">
                <a:latin typeface="Tahoma" pitchFamily="34" charset="0"/>
                <a:cs typeface="Times New Roman" pitchFamily="18" charset="0"/>
              </a:rPr>
            </a:br>
            <a:r>
              <a:rPr lang="en-US" sz="3600" smtClean="0">
                <a:latin typeface="Tahoma" pitchFamily="34" charset="0"/>
                <a:cs typeface="Times New Roman" pitchFamily="18" charset="0"/>
              </a:rPr>
              <a:t>Gender</a:t>
            </a:r>
            <a:br>
              <a:rPr lang="en-US" sz="3600" smtClean="0">
                <a:latin typeface="Tahoma" pitchFamily="34" charset="0"/>
                <a:cs typeface="Times New Roman" pitchFamily="18" charset="0"/>
              </a:rPr>
            </a:br>
            <a:r>
              <a:rPr lang="en-US" sz="3600" smtClean="0">
                <a:latin typeface="Tahoma" pitchFamily="34" charset="0"/>
                <a:cs typeface="Times New Roman" pitchFamily="18" charset="0"/>
              </a:rPr>
              <a:t>Psychiatric patient</a:t>
            </a:r>
            <a:br>
              <a:rPr lang="en-US" sz="3600" smtClean="0">
                <a:latin typeface="Tahoma" pitchFamily="34" charset="0"/>
                <a:cs typeface="Times New Roman" pitchFamily="18" charset="0"/>
              </a:rPr>
            </a:br>
            <a:r>
              <a:rPr lang="en-US" sz="3600" smtClean="0">
                <a:latin typeface="Tahoma" pitchFamily="34" charset="0"/>
                <a:cs typeface="Times New Roman" pitchFamily="18" charset="0"/>
              </a:rPr>
              <a:t>Risk management</a:t>
            </a:r>
            <a:br>
              <a:rPr lang="en-US" sz="3600" smtClean="0">
                <a:latin typeface="Tahoma" pitchFamily="34" charset="0"/>
                <a:cs typeface="Times New Roman" pitchFamily="18" charset="0"/>
              </a:rPr>
            </a:br>
            <a:r>
              <a:rPr lang="en-US" sz="3600" smtClean="0">
                <a:latin typeface="Tahoma" pitchFamily="34" charset="0"/>
                <a:cs typeface="Times New Roman" pitchFamily="18" charset="0"/>
              </a:rPr>
              <a:t>Staff victim</a:t>
            </a:r>
            <a:br>
              <a:rPr lang="en-US" sz="3600" smtClean="0">
                <a:latin typeface="Tahoma" pitchFamily="34" charset="0"/>
                <a:cs typeface="Times New Roman" pitchFamily="18" charset="0"/>
              </a:rPr>
            </a:br>
            <a:r>
              <a:rPr lang="en-US" sz="3600" smtClean="0">
                <a:latin typeface="Tahoma" pitchFamily="34" charset="0"/>
                <a:cs typeface="Times New Roman" pitchFamily="18" charset="0"/>
              </a:rPr>
              <a:t>Violence</a:t>
            </a:r>
            <a:r>
              <a:rPr lang="he-IL" sz="3600" smtClean="0">
                <a:latin typeface="Tahoma" pitchFamily="34" charset="0"/>
              </a:rPr>
              <a:t/>
            </a:r>
            <a:br>
              <a:rPr lang="he-IL" sz="3600" smtClean="0">
                <a:latin typeface="Tahoma" pitchFamily="34" charset="0"/>
              </a:rPr>
            </a:br>
            <a:r>
              <a:rPr lang="he-IL" sz="3600" smtClean="0">
                <a:latin typeface="Tahoma" pitchFamily="34" charset="0"/>
              </a:rPr>
              <a:t> </a:t>
            </a:r>
            <a:endParaRPr lang="en-US" sz="3600" smtClean="0">
              <a:latin typeface="Tahoma" pitchFamily="34" charset="0"/>
              <a:cs typeface="Times New Roman" pitchFamily="18" charset="0"/>
            </a:endParaRPr>
          </a:p>
        </p:txBody>
      </p:sp>
      <p:pic>
        <p:nvPicPr>
          <p:cNvPr id="21506" name="Picture 2"/>
          <p:cNvPicPr>
            <a:picLocks noChangeAspect="1" noChangeArrowheads="1"/>
          </p:cNvPicPr>
          <p:nvPr/>
        </p:nvPicPr>
        <p:blipFill>
          <a:blip r:embed="rId3"/>
          <a:srcRect/>
          <a:stretch>
            <a:fillRect/>
          </a:stretch>
        </p:blipFill>
        <p:spPr bwMode="auto">
          <a:xfrm>
            <a:off x="5254625" y="98425"/>
            <a:ext cx="3571875" cy="600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85" name="TextBox 1"/>
          <p:cNvSpPr txBox="1">
            <a:spLocks noChangeArrowheads="1"/>
          </p:cNvSpPr>
          <p:nvPr/>
        </p:nvSpPr>
        <p:spPr bwMode="auto">
          <a:xfrm>
            <a:off x="2195513" y="749300"/>
            <a:ext cx="4248150" cy="519113"/>
          </a:xfrm>
          <a:prstGeom prst="rect">
            <a:avLst/>
          </a:prstGeom>
          <a:noFill/>
          <a:ln w="9525">
            <a:noFill/>
            <a:miter lim="800000"/>
            <a:headEnd/>
            <a:tailEnd/>
          </a:ln>
        </p:spPr>
        <p:txBody>
          <a:bodyPr>
            <a:spAutoFit/>
          </a:bodyPr>
          <a:lstStyle/>
          <a:p>
            <a:pPr algn="ctr"/>
            <a:r>
              <a:rPr lang="he-IL" sz="2800" b="1">
                <a:solidFill>
                  <a:schemeClr val="accent2"/>
                </a:solidFill>
              </a:rPr>
              <a:t>טבלה מסכמת של ראיות</a:t>
            </a:r>
          </a:p>
        </p:txBody>
      </p:sp>
      <p:pic>
        <p:nvPicPr>
          <p:cNvPr id="23586" name="Picture 2"/>
          <p:cNvPicPr>
            <a:picLocks noChangeAspect="1" noChangeArrowheads="1"/>
          </p:cNvPicPr>
          <p:nvPr/>
        </p:nvPicPr>
        <p:blipFill>
          <a:blip r:embed="rId3"/>
          <a:srcRect/>
          <a:stretch>
            <a:fillRect/>
          </a:stretch>
        </p:blipFill>
        <p:spPr bwMode="auto">
          <a:xfrm>
            <a:off x="5254625" y="98425"/>
            <a:ext cx="3571875" cy="600075"/>
          </a:xfrm>
          <a:prstGeom prst="rect">
            <a:avLst/>
          </a:prstGeom>
          <a:noFill/>
          <a:ln w="9525">
            <a:noFill/>
            <a:miter lim="800000"/>
            <a:headEnd/>
            <a:tailEnd/>
          </a:ln>
        </p:spPr>
      </p:pic>
      <p:graphicFrame>
        <p:nvGraphicFramePr>
          <p:cNvPr id="23629" name="Group 77"/>
          <p:cNvGraphicFramePr>
            <a:graphicFrameLocks noGrp="1"/>
          </p:cNvGraphicFramePr>
          <p:nvPr/>
        </p:nvGraphicFramePr>
        <p:xfrm>
          <a:off x="539750" y="1593850"/>
          <a:ext cx="8064500" cy="4498975"/>
        </p:xfrm>
        <a:graphic>
          <a:graphicData uri="http://schemas.openxmlformats.org/drawingml/2006/table">
            <a:tbl>
              <a:tblPr rtl="1"/>
              <a:tblGrid>
                <a:gridCol w="1558925"/>
                <a:gridCol w="960437"/>
                <a:gridCol w="2665413"/>
                <a:gridCol w="2879725"/>
              </a:tblGrid>
              <a:tr h="658813">
                <a:tc>
                  <a:txBody>
                    <a:bodyPr/>
                    <a:lstStyle/>
                    <a:p>
                      <a:pPr marL="0" marR="0" lvl="0" indent="0" algn="ctr" defTabSz="914400" rtl="1" eaLnBrk="1" fontAlgn="base" latinLnBrk="0" hangingPunct="1">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rPr>
                        <a:t>שם מחבר</a:t>
                      </a:r>
                    </a:p>
                    <a:p>
                      <a:pPr marL="0" marR="0" lvl="0" indent="0" algn="ctr" defTabSz="914400" rtl="1" eaLnBrk="1" fontAlgn="base" latinLnBrk="0" hangingPunct="1">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rPr>
                        <a:t>שנה</a:t>
                      </a:r>
                      <a:endParaRPr kumimoji="0" lang="en-US"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ctr" defTabSz="914400" rtl="1" eaLnBrk="1" fontAlgn="base" latinLnBrk="0" hangingPunct="1">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rPr>
                        <a:t>רמת היררכיה </a:t>
                      </a:r>
                      <a:endParaRPr kumimoji="0" lang="en-US"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ctr" defTabSz="914400" rtl="1" eaLnBrk="1" fontAlgn="base" latinLnBrk="0" hangingPunct="1">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rPr>
                        <a:t>שיטת המחקר </a:t>
                      </a:r>
                      <a:endParaRPr kumimoji="0" lang="en-US"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ctr" defTabSz="914400" rtl="1" eaLnBrk="1" fontAlgn="base" latinLnBrk="0" hangingPunct="1">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rPr>
                        <a:t>ממצאים עיקריים</a:t>
                      </a:r>
                      <a:endParaRPr kumimoji="0" lang="en-US"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1DE"/>
                    </a:solidFill>
                  </a:tcPr>
                </a:tc>
              </a:tr>
              <a:tr h="987425">
                <a:tc>
                  <a:txBody>
                    <a:bodyPr/>
                    <a:lstStyle/>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2"/>
                          </a:solidFill>
                          <a:effectLst/>
                          <a:latin typeface="Calibri" pitchFamily="34" charset="0"/>
                          <a:cs typeface="Arial" charset="0"/>
                        </a:rPr>
                        <a:t>Cornaggia, c., et al, 2011</a:t>
                      </a:r>
                      <a:endParaRPr kumimoji="0" lang="he-IL" sz="1600" b="0" i="0" u="none" strike="noStrike" cap="none" normalizeH="0" baseline="0" smtClean="0">
                        <a:ln>
                          <a:noFill/>
                        </a:ln>
                        <a:solidFill>
                          <a:schemeClr val="tx2"/>
                        </a:solidFill>
                        <a:effectLst/>
                        <a:latin typeface="Calibri"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chemeClr val="tx2"/>
                          </a:solidFill>
                          <a:effectLst/>
                          <a:latin typeface="Calibri" pitchFamily="34" charset="0"/>
                          <a:cs typeface="Arial" charset="0"/>
                        </a:rPr>
                        <a:t>רמה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r" defTabSz="914400" rtl="1" eaLnBrk="1" fontAlgn="base" latinLnBrk="0" hangingPunct="1">
                        <a:lnSpc>
                          <a:spcPct val="9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נעשתה סקירת ספרות  של  109 מאמרים על מטופלים פסיכיאטריים, </a:t>
                      </a:r>
                    </a:p>
                    <a:p>
                      <a:pPr marL="0" marR="0" lvl="0" indent="0" algn="r" defTabSz="914400" rtl="1" eaLnBrk="1" fontAlgn="base" latinLnBrk="0" hangingPunct="1">
                        <a:lnSpc>
                          <a:spcPct val="9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מתוכם 73 מאמרים על מטופלים הסובלים מהפרעות נפשיות שונות </a:t>
                      </a:r>
                    </a:p>
                    <a:p>
                      <a:pPr marL="0" marR="0" lvl="0" indent="0" algn="r" defTabSz="914400" rtl="1" eaLnBrk="1" fontAlgn="base" latinLnBrk="0" hangingPunct="1">
                        <a:lnSpc>
                          <a:spcPct val="9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ו-14 מאמרים על מטופלים במצב פסיכוטי.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r" defTabSz="914400" rtl="1" eaLnBrk="1" fontAlgn="base" latinLnBrk="0" hangingPunct="1">
                        <a:lnSpc>
                          <a:spcPct val="100000"/>
                        </a:lnSpc>
                        <a:spcBef>
                          <a:spcPct val="20000"/>
                        </a:spcBef>
                        <a:spcAft>
                          <a:spcPct val="0"/>
                        </a:spcAft>
                        <a:buClrTx/>
                        <a:buSzTx/>
                        <a:buFont typeface="Arial" charset="0"/>
                        <a:buAutoNum type="arabicParenR"/>
                        <a:tabLst/>
                      </a:pPr>
                      <a:r>
                        <a:rPr kumimoji="0" lang="he-IL" sz="1200" b="0" i="0" u="none" strike="noStrike" cap="none" normalizeH="0" baseline="0" smtClean="0">
                          <a:ln>
                            <a:noFill/>
                          </a:ln>
                          <a:solidFill>
                            <a:schemeClr val="tx2"/>
                          </a:solidFill>
                          <a:effectLst/>
                          <a:latin typeface="Calibri" pitchFamily="34" charset="0"/>
                          <a:cs typeface="Arial" charset="0"/>
                        </a:rPr>
                        <a:t>מטופלים מציינים את התנאים סביבתיים ותקשורת לקויה מצד הצוות כסימן מבשר לתוקפנות.</a:t>
                      </a:r>
                    </a:p>
                    <a:p>
                      <a:pPr marL="0" marR="0" lvl="0" indent="0" algn="r" defTabSz="914400" rtl="1" eaLnBrk="1" fontAlgn="base" latinLnBrk="0" hangingPunct="1">
                        <a:lnSpc>
                          <a:spcPct val="100000"/>
                        </a:lnSpc>
                        <a:spcBef>
                          <a:spcPct val="20000"/>
                        </a:spcBef>
                        <a:spcAft>
                          <a:spcPct val="0"/>
                        </a:spcAft>
                        <a:buClrTx/>
                        <a:buSzTx/>
                        <a:buFont typeface="Arial" charset="0"/>
                        <a:buAutoNum type="arabicParenR"/>
                        <a:tabLst/>
                      </a:pPr>
                      <a:r>
                        <a:rPr kumimoji="0" lang="he-IL" sz="1200" b="0" i="0" u="none" strike="noStrike" cap="none" normalizeH="0" baseline="0" smtClean="0">
                          <a:ln>
                            <a:noFill/>
                          </a:ln>
                          <a:solidFill>
                            <a:schemeClr val="tx2"/>
                          </a:solidFill>
                          <a:effectLst/>
                          <a:latin typeface="Calibri" pitchFamily="34" charset="0"/>
                          <a:cs typeface="Arial" charset="0"/>
                        </a:rPr>
                        <a:t>הרמוניה בין אנשי הצוות (אקלים עבודה) נראה ככלי יותר שימושי במניעת התוקפנות. </a:t>
                      </a:r>
                    </a:p>
                    <a:p>
                      <a:pPr marL="0" marR="0" lvl="0" indent="0" algn="r" defTabSz="914400" rtl="1" eaLnBrk="1" fontAlgn="base" latinLnBrk="0" hangingPunct="1">
                        <a:lnSpc>
                          <a:spcPct val="100000"/>
                        </a:lnSpc>
                        <a:spcBef>
                          <a:spcPct val="20000"/>
                        </a:spcBef>
                        <a:spcAft>
                          <a:spcPct val="0"/>
                        </a:spcAft>
                        <a:buClrTx/>
                        <a:buSzTx/>
                        <a:buFont typeface="Arial" charset="0"/>
                        <a:buAutoNum type="arabicParenR"/>
                        <a:tabLst/>
                      </a:pPr>
                      <a:r>
                        <a:rPr kumimoji="0" lang="he-IL" sz="1200" b="0" i="0" u="none" strike="noStrike" cap="none" normalizeH="0" baseline="0" smtClean="0">
                          <a:ln>
                            <a:noFill/>
                          </a:ln>
                          <a:solidFill>
                            <a:schemeClr val="tx2"/>
                          </a:solidFill>
                          <a:effectLst/>
                          <a:latin typeface="Calibri" pitchFamily="34" charset="0"/>
                          <a:cs typeface="Arial" charset="0"/>
                        </a:rPr>
                        <a:t>אין הבדל גדול בין הצוות המורכב מגברים לבין גברים ונשים יחד במטרה למנוע תוקפנות מצד החולים.</a:t>
                      </a:r>
                    </a:p>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הממצאים לא תומכים בשאלה קלינית.</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1DE"/>
                    </a:solidFill>
                  </a:tcPr>
                </a:tc>
              </a:tr>
              <a:tr h="987425">
                <a:tc>
                  <a:txBody>
                    <a:bodyPr/>
                    <a:lstStyle/>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2"/>
                          </a:solidFill>
                          <a:effectLst/>
                          <a:latin typeface="Calibri" pitchFamily="34" charset="0"/>
                          <a:cs typeface="Arial" charset="0"/>
                        </a:rPr>
                        <a:t>Omerov, M., et al, 2002.</a:t>
                      </a:r>
                      <a:r>
                        <a:rPr kumimoji="0" lang="en-US" sz="1800" b="0" i="0" u="none" strike="noStrike" cap="none" normalizeH="0" baseline="0" smtClean="0">
                          <a:ln>
                            <a:noFill/>
                          </a:ln>
                          <a:solidFill>
                            <a:schemeClr val="tx2"/>
                          </a:solidFill>
                          <a:effectLst>
                            <a:outerShdw blurRad="38100" dist="38100" dir="2700000" algn="tl">
                              <a:srgbClr val="000000"/>
                            </a:outerShdw>
                          </a:effectLst>
                          <a:latin typeface="Calibri" pitchFamily="34" charset="0"/>
                          <a:cs typeface="Arial" charset="0"/>
                        </a:rPr>
                        <a:t> </a:t>
                      </a:r>
                      <a:endParaRPr kumimoji="0" lang="he-IL" sz="1800" b="0" i="0" u="none" strike="noStrike" cap="none" normalizeH="0" baseline="0" smtClean="0">
                        <a:ln>
                          <a:noFill/>
                        </a:ln>
                        <a:solidFill>
                          <a:schemeClr val="tx2"/>
                        </a:solidFill>
                        <a:effectLst>
                          <a:outerShdw blurRad="38100" dist="38100" dir="2700000" algn="tl">
                            <a:srgbClr val="000000"/>
                          </a:outerShdw>
                        </a:effectLst>
                        <a:latin typeface="Calibri"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chemeClr val="tx2"/>
                          </a:solidFill>
                          <a:effectLst/>
                          <a:latin typeface="Calibri" pitchFamily="34" charset="0"/>
                          <a:cs typeface="Arial" charset="0"/>
                        </a:rPr>
                        <a:t>רמה 4</a:t>
                      </a:r>
                    </a:p>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chemeClr val="tx2"/>
                          </a:solidFill>
                          <a:effectLst/>
                          <a:latin typeface="Calibri" pitchFamily="34" charset="0"/>
                          <a:cs typeface="Arial" charset="0"/>
                        </a:rPr>
                        <a:t>מחקר קוהורט</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r" defTabSz="914400" rtl="1" eaLnBrk="1" fontAlgn="base" latinLnBrk="0" hangingPunct="1">
                        <a:lnSpc>
                          <a:spcPct val="9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מחקר קוהורט:</a:t>
                      </a:r>
                    </a:p>
                    <a:p>
                      <a:pPr marL="0" marR="0" lvl="0" indent="0" algn="r" defTabSz="914400" rtl="1" eaLnBrk="1" fontAlgn="base" latinLnBrk="0" hangingPunct="1">
                        <a:lnSpc>
                          <a:spcPct val="9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נבדקו 2 מחלקות פסיכיאטריות בשטוקהולם </a:t>
                      </a:r>
                    </a:p>
                    <a:p>
                      <a:pPr marL="0" marR="0" lvl="0" indent="0" algn="r" defTabSz="914400" rtl="1" eaLnBrk="1" fontAlgn="base" latinLnBrk="0" hangingPunct="1">
                        <a:lnSpc>
                          <a:spcPct val="9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( 137 מקרי אלימות במהלך 18 חודשים).</a:t>
                      </a:r>
                    </a:p>
                    <a:p>
                      <a:pPr marL="0" marR="0" lvl="0" indent="0" algn="r" defTabSz="914400" rtl="1" eaLnBrk="1" fontAlgn="base" latinLnBrk="0" hangingPunct="1">
                        <a:lnSpc>
                          <a:spcPct val="9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נבדקו : </a:t>
                      </a:r>
                    </a:p>
                    <a:p>
                      <a:pPr marL="0" marR="0" lvl="0" indent="0" algn="r" defTabSz="914400" rtl="1" eaLnBrk="1" fontAlgn="base" latinLnBrk="0" hangingPunct="1">
                        <a:lnSpc>
                          <a:spcPct val="9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1) התפלגות מקרי האלימות בין שעות היממה.</a:t>
                      </a:r>
                    </a:p>
                    <a:p>
                      <a:pPr marL="0" marR="0" lvl="0" indent="0" algn="r" defTabSz="914400" rtl="1" eaLnBrk="1" fontAlgn="base" latinLnBrk="0" hangingPunct="1">
                        <a:lnSpc>
                          <a:spcPct val="9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2) סוגי תגובות רגשיות של אנשי הצוות למקרי האלימות. </a:t>
                      </a:r>
                    </a:p>
                    <a:p>
                      <a:pPr marL="0" marR="0" lvl="0" indent="0" algn="r" defTabSz="914400" rtl="1" eaLnBrk="1" fontAlgn="base" latinLnBrk="0" hangingPunct="1">
                        <a:lnSpc>
                          <a:spcPct val="90000"/>
                        </a:lnSpc>
                        <a:spcBef>
                          <a:spcPct val="20000"/>
                        </a:spcBef>
                        <a:spcAft>
                          <a:spcPct val="0"/>
                        </a:spcAft>
                        <a:buClrTx/>
                        <a:buSzTx/>
                        <a:buFont typeface="Arial" charset="0"/>
                        <a:buNone/>
                        <a:tabLst/>
                      </a:pPr>
                      <a:endParaRPr kumimoji="0" lang="he-IL" sz="1200" b="0" i="0" u="none" strike="noStrike" cap="none" normalizeH="0" baseline="0" smtClean="0">
                        <a:ln>
                          <a:noFill/>
                        </a:ln>
                        <a:solidFill>
                          <a:schemeClr val="tx2"/>
                        </a:solidFill>
                        <a:effectLst/>
                        <a:latin typeface="Calibri"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ניתן לראות כי 45% אלימות מתרחשים בין נשים מטופלות לבין נשים מטופלות ואנשי הצוות נשים. בנוסף לכך 34% מאנשי הצוות נשים מותקפות ע"י מטופלים גברים.</a:t>
                      </a:r>
                    </a:p>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הממצאים תומכים בשאלה קלינית.  </a:t>
                      </a:r>
                    </a:p>
                    <a:p>
                      <a:pPr marL="0" marR="0" lvl="0" indent="0" algn="r" defTabSz="914400" rtl="1" eaLnBrk="1" fontAlgn="base" latinLnBrk="0" hangingPunct="1">
                        <a:lnSpc>
                          <a:spcPct val="100000"/>
                        </a:lnSpc>
                        <a:spcBef>
                          <a:spcPct val="20000"/>
                        </a:spcBef>
                        <a:spcAft>
                          <a:spcPct val="0"/>
                        </a:spcAft>
                        <a:buClrTx/>
                        <a:buSzTx/>
                        <a:buFont typeface="Arial" charset="0"/>
                        <a:buNone/>
                        <a:tabLst/>
                      </a:pPr>
                      <a:endParaRPr kumimoji="0" lang="he-IL" sz="1200" b="0" i="0" u="none" strike="noStrike" cap="none" normalizeH="0" baseline="0" smtClean="0">
                        <a:ln>
                          <a:noFill/>
                        </a:ln>
                        <a:solidFill>
                          <a:schemeClr val="tx2"/>
                        </a:solidFill>
                        <a:effectLst/>
                        <a:latin typeface="Calibri" pitchFamily="34"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BF1DE"/>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6429" name="Group 109"/>
          <p:cNvGraphicFramePr>
            <a:graphicFrameLocks noGrp="1"/>
          </p:cNvGraphicFramePr>
          <p:nvPr>
            <p:ph sz="half" idx="4294967295"/>
          </p:nvPr>
        </p:nvGraphicFramePr>
        <p:xfrm>
          <a:off x="528638" y="2427288"/>
          <a:ext cx="8075612" cy="3738562"/>
        </p:xfrm>
        <a:graphic>
          <a:graphicData uri="http://schemas.openxmlformats.org/drawingml/2006/table">
            <a:tbl>
              <a:tblPr rtl="1"/>
              <a:tblGrid>
                <a:gridCol w="1716087"/>
                <a:gridCol w="942975"/>
                <a:gridCol w="2230438"/>
                <a:gridCol w="3186112"/>
              </a:tblGrid>
              <a:tr h="1582738">
                <a:tc>
                  <a:txBody>
                    <a:bodyPr/>
                    <a:lstStyle/>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2"/>
                          </a:solidFill>
                          <a:effectLst/>
                          <a:latin typeface="Calibri" pitchFamily="34" charset="0"/>
                          <a:cs typeface="Arial" charset="0"/>
                        </a:rPr>
                        <a:t>Daffern, M., et al, 2006.</a:t>
                      </a:r>
                      <a:r>
                        <a:rPr kumimoji="0" lang="en-US" sz="1800" b="0" i="0" u="none" strike="noStrike" cap="none" normalizeH="0" baseline="0" smtClean="0">
                          <a:ln>
                            <a:noFill/>
                          </a:ln>
                          <a:solidFill>
                            <a:schemeClr val="tx2"/>
                          </a:solidFill>
                          <a:effectLst>
                            <a:outerShdw blurRad="38100" dist="38100" dir="2700000" algn="tl">
                              <a:srgbClr val="000000"/>
                            </a:outerShdw>
                          </a:effectLst>
                          <a:latin typeface="Calibri" pitchFamily="34" charset="0"/>
                          <a:cs typeface="Arial" charset="0"/>
                        </a:rPr>
                        <a:t> </a:t>
                      </a:r>
                      <a:endParaRPr kumimoji="0" lang="en-US" sz="1100" b="0" i="0" u="none" strike="noStrike" cap="none" normalizeH="0" baseline="0" smtClean="0">
                        <a:ln>
                          <a:noFill/>
                        </a:ln>
                        <a:solidFill>
                          <a:schemeClr val="tx2"/>
                        </a:solidFill>
                        <a:effectLst>
                          <a:outerShdw blurRad="38100" dist="38100" dir="2700000" algn="tl">
                            <a:srgbClr val="000000"/>
                          </a:outerShdw>
                        </a:effectLst>
                        <a:latin typeface="Calibri"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chemeClr val="tx2"/>
                          </a:solidFill>
                          <a:effectLst/>
                          <a:latin typeface="Calibri" pitchFamily="34" charset="0"/>
                          <a:cs typeface="Arial" charset="0"/>
                        </a:rPr>
                        <a:t>רמה 5</a:t>
                      </a:r>
                      <a:endParaRPr kumimoji="0" lang="en-US" sz="1800" b="0" i="0" u="none" strike="noStrike" cap="none" normalizeH="0" baseline="0" smtClean="0">
                        <a:ln>
                          <a:noFill/>
                        </a:ln>
                        <a:solidFill>
                          <a:schemeClr val="tx2"/>
                        </a:solidFill>
                        <a:effectLst/>
                        <a:latin typeface="Calibri"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he-IL" sz="1100" b="0" i="0" u="none" strike="noStrike" cap="none" normalizeH="0" baseline="0" smtClean="0">
                          <a:ln>
                            <a:noFill/>
                          </a:ln>
                          <a:solidFill>
                            <a:schemeClr val="tx2"/>
                          </a:solidFill>
                          <a:effectLst/>
                          <a:latin typeface="Calibri" pitchFamily="34" charset="0"/>
                          <a:cs typeface="Arial" charset="0"/>
                        </a:rPr>
                        <a:t>מחקר תיאורי.</a:t>
                      </a:r>
                    </a:p>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he-IL" sz="1100" b="0" i="0" u="none" strike="noStrike" cap="none" normalizeH="0" baseline="0" smtClean="0">
                          <a:ln>
                            <a:noFill/>
                          </a:ln>
                          <a:solidFill>
                            <a:schemeClr val="tx2"/>
                          </a:solidFill>
                          <a:effectLst/>
                          <a:latin typeface="Calibri" pitchFamily="34" charset="0"/>
                          <a:cs typeface="Arial" charset="0"/>
                        </a:rPr>
                        <a:t>אוכלוסיית המחקר הייתה צוות בי"ח פסיכיאטרי משפטי: 3 מחלקות חד-מיניות (2 מחלקות גברים ו-1 – מחלקת נשים). </a:t>
                      </a:r>
                    </a:p>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he-IL" sz="1100" b="0" i="0" u="none" strike="noStrike" cap="none" normalizeH="0" baseline="0" smtClean="0">
                          <a:ln>
                            <a:noFill/>
                          </a:ln>
                          <a:solidFill>
                            <a:schemeClr val="tx2"/>
                          </a:solidFill>
                          <a:effectLst/>
                          <a:latin typeface="Calibri" pitchFamily="34" charset="0"/>
                          <a:cs typeface="Arial" charset="0"/>
                        </a:rPr>
                        <a:t>נבדקו 69 אנשי הצוות שנשאלו על סוגי התוקפנות של החולים: מילולית, כלפי חפצים, עצמית וכלפי אנשים אחרים. </a:t>
                      </a:r>
                    </a:p>
                    <a:p>
                      <a:pPr marL="0" marR="0" lvl="0" indent="0" algn="r" defTabSz="914400" rtl="1" eaLnBrk="1" fontAlgn="base" latinLnBrk="0" hangingPunct="1">
                        <a:lnSpc>
                          <a:spcPct val="140000"/>
                        </a:lnSpc>
                        <a:spcBef>
                          <a:spcPct val="20000"/>
                        </a:spcBef>
                        <a:spcAft>
                          <a:spcPct val="0"/>
                        </a:spcAft>
                        <a:buClrTx/>
                        <a:buSzTx/>
                        <a:buFont typeface="Arial" charset="0"/>
                        <a:buNone/>
                        <a:tabLst/>
                      </a:pPr>
                      <a:endParaRPr kumimoji="0" lang="he-IL" sz="1100" b="0" i="0" u="none" strike="noStrike" cap="none" normalizeH="0" baseline="0" smtClean="0">
                        <a:ln>
                          <a:noFill/>
                        </a:ln>
                        <a:solidFill>
                          <a:schemeClr val="tx2"/>
                        </a:solidFill>
                        <a:effectLst/>
                        <a:latin typeface="Calibri" pitchFamily="34"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r" defTabSz="914400" rtl="1" eaLnBrk="1" fontAlgn="base" latinLnBrk="0" hangingPunct="1">
                        <a:lnSpc>
                          <a:spcPct val="100000"/>
                        </a:lnSpc>
                        <a:spcBef>
                          <a:spcPct val="0"/>
                        </a:spcBef>
                        <a:spcAft>
                          <a:spcPct val="0"/>
                        </a:spcAft>
                        <a:buClrTx/>
                        <a:buSzTx/>
                        <a:buFont typeface="Arial" charset="0"/>
                        <a:buNone/>
                        <a:tabLst/>
                      </a:pPr>
                      <a:r>
                        <a:rPr kumimoji="0" lang="he-IL" sz="1100" b="0" i="0" u="none" strike="noStrike" cap="none" normalizeH="0" baseline="0" smtClean="0">
                          <a:ln>
                            <a:noFill/>
                          </a:ln>
                          <a:solidFill>
                            <a:schemeClr val="tx2"/>
                          </a:solidFill>
                          <a:effectLst/>
                          <a:latin typeface="Calibri" pitchFamily="34" charset="0"/>
                          <a:cs typeface="Arial" charset="0"/>
                        </a:rPr>
                        <a:t>1) מטופלים היו אגרסיביים כלפי הצוות מאותו מין</a:t>
                      </a:r>
                    </a:p>
                    <a:p>
                      <a:pPr marL="0" marR="0" lvl="0" indent="0" algn="r" defTabSz="914400" rtl="1" eaLnBrk="1" fontAlgn="base" latinLnBrk="0" hangingPunct="1">
                        <a:lnSpc>
                          <a:spcPct val="100000"/>
                        </a:lnSpc>
                        <a:spcBef>
                          <a:spcPct val="0"/>
                        </a:spcBef>
                        <a:spcAft>
                          <a:spcPct val="0"/>
                        </a:spcAft>
                        <a:buClrTx/>
                        <a:buSzTx/>
                        <a:buFont typeface="Arial" charset="0"/>
                        <a:buNone/>
                        <a:tabLst/>
                      </a:pPr>
                      <a:r>
                        <a:rPr kumimoji="0" lang="he-IL" sz="1100" b="0" i="0" u="none" strike="noStrike" cap="none" normalizeH="0" baseline="0" smtClean="0">
                          <a:ln>
                            <a:noFill/>
                          </a:ln>
                          <a:solidFill>
                            <a:schemeClr val="tx2"/>
                          </a:solidFill>
                          <a:effectLst/>
                          <a:latin typeface="Calibri" pitchFamily="34" charset="0"/>
                          <a:cs typeface="Arial" charset="0"/>
                        </a:rPr>
                        <a:t>2) אין הבדל ברמת האלימות כאשר אחראי משמרת גבר או אישה</a:t>
                      </a:r>
                      <a:endParaRPr kumimoji="0" lang="en-US" sz="1100" b="0" i="0" u="none" strike="noStrike" cap="none" normalizeH="0" baseline="0" smtClean="0">
                        <a:ln>
                          <a:noFill/>
                        </a:ln>
                        <a:solidFill>
                          <a:schemeClr val="tx2"/>
                        </a:solidFill>
                        <a:effectLst/>
                        <a:latin typeface="Calibri" pitchFamily="34" charset="0"/>
                        <a:cs typeface="Arial" charset="0"/>
                      </a:endParaRPr>
                    </a:p>
                    <a:p>
                      <a:pPr marL="0" marR="0" lvl="0" indent="0" algn="r" defTabSz="914400" rtl="1" eaLnBrk="1" fontAlgn="base" latinLnBrk="0" hangingPunct="1">
                        <a:lnSpc>
                          <a:spcPct val="100000"/>
                        </a:lnSpc>
                        <a:spcBef>
                          <a:spcPct val="0"/>
                        </a:spcBef>
                        <a:spcAft>
                          <a:spcPct val="0"/>
                        </a:spcAft>
                        <a:buClrTx/>
                        <a:buSzTx/>
                        <a:buFont typeface="Arial" charset="0"/>
                        <a:buNone/>
                        <a:tabLst/>
                      </a:pPr>
                      <a:r>
                        <a:rPr kumimoji="0" lang="he-IL" sz="1100" b="0" i="0" u="none" strike="noStrike" cap="none" normalizeH="0" baseline="0" smtClean="0">
                          <a:ln>
                            <a:noFill/>
                          </a:ln>
                          <a:solidFill>
                            <a:schemeClr val="tx2"/>
                          </a:solidFill>
                          <a:effectLst/>
                          <a:latin typeface="Calibri" pitchFamily="34" charset="0"/>
                          <a:cs typeface="Arial" charset="0"/>
                        </a:rPr>
                        <a:t>3) אין התאמה בין חומרת האירוע התוקפני לבין הרכב הצוות מבחינת המין</a:t>
                      </a:r>
                    </a:p>
                    <a:p>
                      <a:pPr marL="0" marR="0" lvl="0" indent="0" algn="r" defTabSz="914400" rtl="1" eaLnBrk="1" fontAlgn="base" latinLnBrk="0" hangingPunct="1">
                        <a:lnSpc>
                          <a:spcPct val="100000"/>
                        </a:lnSpc>
                        <a:spcBef>
                          <a:spcPct val="0"/>
                        </a:spcBef>
                        <a:spcAft>
                          <a:spcPct val="0"/>
                        </a:spcAft>
                        <a:buClrTx/>
                        <a:buSzTx/>
                        <a:buFont typeface="Arial" charset="0"/>
                        <a:buNone/>
                        <a:tabLst/>
                      </a:pPr>
                      <a:endParaRPr kumimoji="0" lang="he-IL" sz="1100" b="0" i="0" u="none" strike="noStrike" cap="none" normalizeH="0" baseline="0" smtClean="0">
                        <a:ln>
                          <a:noFill/>
                        </a:ln>
                        <a:solidFill>
                          <a:schemeClr val="tx2"/>
                        </a:solidFill>
                        <a:effectLst/>
                        <a:latin typeface="Calibri" pitchFamily="34" charset="0"/>
                        <a:cs typeface="Arial" charset="0"/>
                      </a:endParaRPr>
                    </a:p>
                    <a:p>
                      <a:pPr marL="0" marR="0" lvl="0" indent="0" algn="r" defTabSz="914400" rtl="1" eaLnBrk="1" fontAlgn="base" latinLnBrk="0" hangingPunct="1">
                        <a:lnSpc>
                          <a:spcPct val="100000"/>
                        </a:lnSpc>
                        <a:spcBef>
                          <a:spcPct val="0"/>
                        </a:spcBef>
                        <a:spcAft>
                          <a:spcPct val="0"/>
                        </a:spcAft>
                        <a:buClrTx/>
                        <a:buSzTx/>
                        <a:buFont typeface="Arial" charset="0"/>
                        <a:buNone/>
                        <a:tabLst/>
                      </a:pPr>
                      <a:r>
                        <a:rPr kumimoji="0" lang="he-IL" sz="1100" b="0" i="0" u="none" strike="noStrike" cap="none" normalizeH="0" baseline="0" smtClean="0">
                          <a:ln>
                            <a:noFill/>
                          </a:ln>
                          <a:solidFill>
                            <a:schemeClr val="tx2"/>
                          </a:solidFill>
                          <a:effectLst/>
                          <a:latin typeface="Calibri" pitchFamily="34" charset="0"/>
                          <a:cs typeface="Arial" charset="0"/>
                        </a:rPr>
                        <a:t>הממצאים לא תומכים בשאלה קלינית כי לא נמצאו הבדלים משמעותיים</a:t>
                      </a:r>
                      <a:endParaRPr kumimoji="0" lang="en-US" sz="1100" b="0" i="0" u="none" strike="noStrike" cap="none" normalizeH="0" baseline="0" smtClean="0">
                        <a:ln>
                          <a:noFill/>
                        </a:ln>
                        <a:solidFill>
                          <a:schemeClr val="tx2"/>
                        </a:solidFill>
                        <a:effectLst/>
                        <a:latin typeface="Calibri"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1DE"/>
                    </a:solidFill>
                  </a:tcPr>
                </a:tc>
              </a:tr>
              <a:tr h="1966913">
                <a:tc>
                  <a:txBody>
                    <a:bodyPr/>
                    <a:lstStyle/>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en-US" sz="1600" b="0" i="0" u="none" strike="noStrike" cap="none" normalizeH="0" baseline="0" smtClean="0">
                          <a:ln>
                            <a:noFill/>
                          </a:ln>
                          <a:solidFill>
                            <a:schemeClr val="tx2"/>
                          </a:solidFill>
                          <a:effectLst/>
                          <a:latin typeface="Calibri" pitchFamily="34" charset="0"/>
                          <a:cs typeface="Arial" charset="0"/>
                        </a:rPr>
                        <a:t>Flannery, R., et al, 2007.</a:t>
                      </a:r>
                      <a:r>
                        <a:rPr kumimoji="0" lang="en-US" sz="1800" b="0" i="0" u="none" strike="noStrike" cap="none" normalizeH="0" baseline="0" smtClean="0">
                          <a:ln>
                            <a:noFill/>
                          </a:ln>
                          <a:solidFill>
                            <a:schemeClr val="tx2"/>
                          </a:solidFill>
                          <a:effectLst/>
                          <a:latin typeface="Calibri" pitchFamily="34" charset="0"/>
                          <a:cs typeface="Arial" charset="0"/>
                        </a:rPr>
                        <a:t> </a:t>
                      </a:r>
                      <a:endParaRPr kumimoji="0" lang="he-IL" sz="1800" b="0" i="0" u="none" strike="noStrike" cap="none" normalizeH="0" baseline="0" smtClean="0">
                        <a:ln>
                          <a:noFill/>
                        </a:ln>
                        <a:solidFill>
                          <a:schemeClr val="tx2"/>
                        </a:solidFill>
                        <a:effectLst/>
                        <a:latin typeface="Calibri"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chemeClr val="tx2"/>
                          </a:solidFill>
                          <a:effectLst/>
                          <a:latin typeface="Calibri" pitchFamily="34" charset="0"/>
                          <a:cs typeface="Arial" charset="0"/>
                        </a:rPr>
                        <a:t>רמה 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r" defTabSz="914400" rtl="1" eaLnBrk="1" fontAlgn="base" latinLnBrk="0" hangingPunct="1">
                        <a:lnSpc>
                          <a:spcPct val="9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במחקר רטרוספקטיבי</a:t>
                      </a:r>
                    </a:p>
                    <a:p>
                      <a:pPr marL="0" marR="0" lvl="0" indent="0" algn="r" defTabSz="914400" rtl="1" eaLnBrk="1" fontAlgn="base" latinLnBrk="0" hangingPunct="1">
                        <a:lnSpc>
                          <a:spcPct val="9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נבדקו 1047 גברים </a:t>
                      </a:r>
                    </a:p>
                    <a:p>
                      <a:pPr marL="0" marR="0" lvl="0" indent="0" algn="r" defTabSz="914400" rtl="1" eaLnBrk="1" fontAlgn="base" latinLnBrk="0" hangingPunct="1">
                        <a:lnSpc>
                          <a:spcPct val="9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ו-1056 נשים </a:t>
                      </a:r>
                    </a:p>
                    <a:p>
                      <a:pPr marL="0" marR="0" lvl="0" indent="0" algn="r" defTabSz="914400" rtl="1" eaLnBrk="1" fontAlgn="base" latinLnBrk="0" hangingPunct="1">
                        <a:lnSpc>
                          <a:spcPct val="9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(צוות ומטופלים) במחלקה פסיכיאטרית במסצ'וסטס. נחקרו מקרי תוקפנות מסוגים הבאים:</a:t>
                      </a:r>
                    </a:p>
                    <a:p>
                      <a:pPr marL="0" marR="0" lvl="0" indent="0" algn="r" defTabSz="914400" rtl="1" eaLnBrk="1" fontAlgn="base" latinLnBrk="0" hangingPunct="1">
                        <a:lnSpc>
                          <a:spcPct val="9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1) מטופלים כלפי אנשי צוות גברים או אנשי צוות נשים, </a:t>
                      </a:r>
                    </a:p>
                    <a:p>
                      <a:pPr marL="0" marR="0" lvl="0" indent="0" algn="r" defTabSz="914400" rtl="1" eaLnBrk="1" fontAlgn="base" latinLnBrk="0" hangingPunct="1">
                        <a:lnSpc>
                          <a:spcPct val="9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2) מטופלות כלפי אנשי צוות גברים או אנשי צוות נשים</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r" defTabSz="914400" rtl="1" eaLnBrk="1" fontAlgn="base" latinLnBrk="0" hangingPunct="1">
                        <a:lnSpc>
                          <a:spcPct val="100000"/>
                        </a:lnSpc>
                        <a:spcBef>
                          <a:spcPct val="20000"/>
                        </a:spcBef>
                        <a:spcAft>
                          <a:spcPct val="0"/>
                        </a:spcAft>
                        <a:buClrTx/>
                        <a:buSzTx/>
                        <a:buFont typeface="Arial" charset="0"/>
                        <a:buNone/>
                        <a:tabLst/>
                      </a:pPr>
                      <a:endParaRPr kumimoji="0" lang="he-IL" sz="1200" b="0" i="0" u="none" strike="noStrike" cap="none" normalizeH="0" baseline="0" smtClean="0">
                        <a:ln>
                          <a:noFill/>
                        </a:ln>
                        <a:solidFill>
                          <a:schemeClr val="tx2"/>
                        </a:solidFill>
                        <a:effectLst/>
                        <a:latin typeface="Calibri" pitchFamily="34" charset="0"/>
                        <a:cs typeface="Arial" charset="0"/>
                      </a:endParaRPr>
                    </a:p>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1) אנשי צוות נמצאים בסיכון תקיפה גבוה יותר ממטופלים מאותו מין.</a:t>
                      </a:r>
                    </a:p>
                    <a:p>
                      <a:pPr marL="0" marR="0" lvl="0" indent="0" algn="r" defTabSz="914400" rtl="1" eaLnBrk="1" fontAlgn="base" latinLnBrk="0" hangingPunct="1">
                        <a:lnSpc>
                          <a:spcPct val="100000"/>
                        </a:lnSpc>
                        <a:spcBef>
                          <a:spcPct val="20000"/>
                        </a:spcBef>
                        <a:spcAft>
                          <a:spcPct val="0"/>
                        </a:spcAft>
                        <a:buClrTx/>
                        <a:buSzTx/>
                        <a:buFont typeface="Arial" charset="0"/>
                        <a:buNone/>
                        <a:tabLst/>
                      </a:pPr>
                      <a:endParaRPr kumimoji="0" lang="he-IL" sz="1200" b="0" i="0" u="none" strike="noStrike" cap="none" normalizeH="0" baseline="0" smtClean="0">
                        <a:ln>
                          <a:noFill/>
                        </a:ln>
                        <a:solidFill>
                          <a:schemeClr val="tx2"/>
                        </a:solidFill>
                        <a:effectLst/>
                        <a:latin typeface="Calibri" pitchFamily="34" charset="0"/>
                        <a:cs typeface="Arial" charset="0"/>
                      </a:endParaRPr>
                    </a:p>
                    <a:p>
                      <a:pPr marL="0" marR="0" lvl="0" indent="0" algn="r" defTabSz="914400" rtl="1" eaLnBrk="1" fontAlgn="base" latinLnBrk="0" hangingPunct="1">
                        <a:lnSpc>
                          <a:spcPct val="100000"/>
                        </a:lnSpc>
                        <a:spcBef>
                          <a:spcPct val="20000"/>
                        </a:spcBef>
                        <a:spcAft>
                          <a:spcPct val="0"/>
                        </a:spcAft>
                        <a:buClrTx/>
                        <a:buSzTx/>
                        <a:buFont typeface="Arial" charset="0"/>
                        <a:buAutoNum type="arabicParenR" startAt="2"/>
                        <a:tabLst/>
                      </a:pPr>
                      <a:r>
                        <a:rPr kumimoji="0" lang="he-IL" sz="1200" b="0" i="0" u="none" strike="noStrike" cap="none" normalizeH="0" baseline="0" smtClean="0">
                          <a:ln>
                            <a:noFill/>
                          </a:ln>
                          <a:solidFill>
                            <a:schemeClr val="tx2"/>
                          </a:solidFill>
                          <a:effectLst/>
                          <a:latin typeface="Calibri" pitchFamily="34" charset="0"/>
                          <a:cs typeface="Arial" charset="0"/>
                        </a:rPr>
                        <a:t>עם השנים האלימות מצד גברים יורדת  ומצד נשים עולה עקב מגמה של תרבות שוויונית. </a:t>
                      </a:r>
                    </a:p>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הממצאים קושרים את רמת התוקפנות מצד</a:t>
                      </a:r>
                    </a:p>
                    <a:p>
                      <a:pPr marL="0" marR="0" lvl="0" indent="0" algn="r" defTabSz="914400" rtl="1" eaLnBrk="1" fontAlgn="base" latinLnBrk="0" hangingPunct="1">
                        <a:lnSpc>
                          <a:spcPct val="100000"/>
                        </a:lnSpc>
                        <a:spcBef>
                          <a:spcPct val="20000"/>
                        </a:spcBef>
                        <a:spcAft>
                          <a:spcPct val="0"/>
                        </a:spcAft>
                        <a:buClrTx/>
                        <a:buSzTx/>
                        <a:buFont typeface="Arial" charset="0"/>
                        <a:buNone/>
                        <a:tabLst/>
                      </a:pPr>
                      <a:r>
                        <a:rPr kumimoji="0" lang="he-IL" sz="1200" b="0" i="0" u="none" strike="noStrike" cap="none" normalizeH="0" baseline="0" smtClean="0">
                          <a:ln>
                            <a:noFill/>
                          </a:ln>
                          <a:solidFill>
                            <a:schemeClr val="tx2"/>
                          </a:solidFill>
                          <a:effectLst/>
                          <a:latin typeface="Calibri" pitchFamily="34" charset="0"/>
                          <a:cs typeface="Arial" charset="0"/>
                        </a:rPr>
                        <a:t>המטופלים ביחסי תמהיל עובדים/מטופלים</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BF1DE"/>
                    </a:solidFill>
                  </a:tcPr>
                </a:tc>
              </a:tr>
            </a:tbl>
          </a:graphicData>
        </a:graphic>
      </p:graphicFrame>
      <p:graphicFrame>
        <p:nvGraphicFramePr>
          <p:cNvPr id="56423" name="Group 103"/>
          <p:cNvGraphicFramePr>
            <a:graphicFrameLocks noGrp="1"/>
          </p:cNvGraphicFramePr>
          <p:nvPr>
            <p:ph sz="half" idx="4294967295"/>
          </p:nvPr>
        </p:nvGraphicFramePr>
        <p:xfrm>
          <a:off x="538163" y="1725613"/>
          <a:ext cx="8066087" cy="695325"/>
        </p:xfrm>
        <a:graphic>
          <a:graphicData uri="http://schemas.openxmlformats.org/drawingml/2006/table">
            <a:tbl>
              <a:tblPr rtl="1"/>
              <a:tblGrid>
                <a:gridCol w="1728787"/>
                <a:gridCol w="936625"/>
                <a:gridCol w="2232025"/>
                <a:gridCol w="3168650"/>
              </a:tblGrid>
              <a:tr h="604838">
                <a:tc>
                  <a:txBody>
                    <a:bodyPr/>
                    <a:lstStyle/>
                    <a:p>
                      <a:pPr marL="0" marR="0" lvl="0" indent="0" algn="ctr" defTabSz="914400" rtl="1" eaLnBrk="1" fontAlgn="base" latinLnBrk="0" hangingPunct="1">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rPr>
                        <a:t>שם מחבר</a:t>
                      </a:r>
                    </a:p>
                    <a:p>
                      <a:pPr marL="0" marR="0" lvl="0" indent="0" algn="ctr" defTabSz="914400" rtl="1" eaLnBrk="1" fontAlgn="base" latinLnBrk="0" hangingPunct="1">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rPr>
                        <a:t>שנה</a:t>
                      </a:r>
                      <a:endParaRPr kumimoji="0" lang="en-US"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ctr" defTabSz="914400" rtl="1" eaLnBrk="1" fontAlgn="base" latinLnBrk="0" hangingPunct="1">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rPr>
                        <a:t>רמת היררכיה </a:t>
                      </a:r>
                      <a:endParaRPr kumimoji="0" lang="en-US"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ctr" defTabSz="914400" rtl="1" eaLnBrk="1" fontAlgn="base" latinLnBrk="0" hangingPunct="1">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rPr>
                        <a:t>שיטת המחקר </a:t>
                      </a:r>
                      <a:endParaRPr kumimoji="0" lang="en-US"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1DE"/>
                    </a:solidFill>
                  </a:tcPr>
                </a:tc>
                <a:tc>
                  <a:txBody>
                    <a:bodyPr/>
                    <a:lstStyle/>
                    <a:p>
                      <a:pPr marL="0" marR="0" lvl="0" indent="0" algn="ctr" defTabSz="914400" rtl="1" eaLnBrk="1" fontAlgn="base" latinLnBrk="0" hangingPunct="1">
                        <a:lnSpc>
                          <a:spcPct val="100000"/>
                        </a:lnSpc>
                        <a:spcBef>
                          <a:spcPct val="20000"/>
                        </a:spcBef>
                        <a:spcAft>
                          <a:spcPct val="0"/>
                        </a:spcAft>
                        <a:buClrTx/>
                        <a:buSzTx/>
                        <a:buFont typeface="Arial" charset="0"/>
                        <a:buNone/>
                        <a:tabLst/>
                      </a:pPr>
                      <a:r>
                        <a:rPr kumimoji="0" lang="he-IL"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rPr>
                        <a:t>ממצאים עיקריים</a:t>
                      </a:r>
                      <a:endParaRPr kumimoji="0" lang="en-US" sz="1800" b="0" i="0" u="none" strike="noStrike" cap="none" normalizeH="0" baseline="0" smtClean="0">
                        <a:ln>
                          <a:noFill/>
                        </a:ln>
                        <a:solidFill>
                          <a:schemeClr val="accent2"/>
                        </a:solidFill>
                        <a:effectLst>
                          <a:outerShdw blurRad="38100" dist="38100" dir="2700000" algn="tl">
                            <a:srgbClr val="000000"/>
                          </a:outerShdw>
                        </a:effectLst>
                        <a:latin typeface="Tahoma" pitchFamily="34"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BF1DE"/>
                    </a:solidFill>
                  </a:tcPr>
                </a:tc>
              </a:tr>
            </a:tbl>
          </a:graphicData>
        </a:graphic>
      </p:graphicFrame>
      <p:pic>
        <p:nvPicPr>
          <p:cNvPr id="56424" name="Picture 2"/>
          <p:cNvPicPr>
            <a:picLocks noChangeAspect="1" noChangeArrowheads="1"/>
          </p:cNvPicPr>
          <p:nvPr/>
        </p:nvPicPr>
        <p:blipFill>
          <a:blip r:embed="rId2"/>
          <a:srcRect/>
          <a:stretch>
            <a:fillRect/>
          </a:stretch>
        </p:blipFill>
        <p:spPr bwMode="auto">
          <a:xfrm>
            <a:off x="4643438" y="98425"/>
            <a:ext cx="3571875" cy="600075"/>
          </a:xfrm>
          <a:prstGeom prst="rect">
            <a:avLst/>
          </a:prstGeom>
          <a:noFill/>
          <a:ln w="9525">
            <a:noFill/>
            <a:miter lim="800000"/>
            <a:headEnd/>
            <a:tailEnd/>
          </a:ln>
        </p:spPr>
      </p:pic>
      <p:sp>
        <p:nvSpPr>
          <p:cNvPr id="56426" name="Rectangle 106"/>
          <p:cNvSpPr>
            <a:spLocks noChangeArrowheads="1"/>
          </p:cNvSpPr>
          <p:nvPr/>
        </p:nvSpPr>
        <p:spPr bwMode="auto">
          <a:xfrm>
            <a:off x="1968500" y="893763"/>
            <a:ext cx="4835525" cy="519112"/>
          </a:xfrm>
          <a:prstGeom prst="rect">
            <a:avLst/>
          </a:prstGeom>
          <a:noFill/>
          <a:ln w="9525">
            <a:noFill/>
            <a:miter lim="800000"/>
            <a:headEnd/>
            <a:tailEnd/>
          </a:ln>
          <a:effectLst/>
        </p:spPr>
        <p:txBody>
          <a:bodyPr wrap="none">
            <a:spAutoFit/>
          </a:bodyPr>
          <a:lstStyle/>
          <a:p>
            <a:r>
              <a:rPr lang="he-IL" sz="2800" b="1">
                <a:solidFill>
                  <a:schemeClr val="accent2"/>
                </a:solidFill>
              </a:rPr>
              <a:t>המשך - טבלה מסכמת של ראיות</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idx="4294967295"/>
          </p:nvPr>
        </p:nvSpPr>
        <p:spPr>
          <a:xfrm>
            <a:off x="2268538" y="19050"/>
            <a:ext cx="4114800" cy="1143000"/>
          </a:xfrm>
        </p:spPr>
        <p:txBody>
          <a:bodyPr/>
          <a:lstStyle/>
          <a:p>
            <a:pPr eaLnBrk="1" hangingPunct="1"/>
            <a:r>
              <a:rPr lang="he-IL" sz="4000" b="1" smtClean="0">
                <a:solidFill>
                  <a:schemeClr val="accent2"/>
                </a:solidFill>
              </a:rPr>
              <a:t>חוות דעת מומחים:</a:t>
            </a:r>
            <a:endParaRPr lang="en-US" sz="4000" b="1" smtClean="0">
              <a:solidFill>
                <a:schemeClr val="accent2"/>
              </a:solidFill>
              <a:cs typeface="Times New Roman" pitchFamily="18" charset="0"/>
            </a:endParaRPr>
          </a:p>
        </p:txBody>
      </p:sp>
      <p:sp>
        <p:nvSpPr>
          <p:cNvPr id="25602" name="Rectangle 2"/>
          <p:cNvSpPr txBox="1">
            <a:spLocks/>
          </p:cNvSpPr>
          <p:nvPr/>
        </p:nvSpPr>
        <p:spPr bwMode="auto">
          <a:xfrm>
            <a:off x="1187450" y="2133600"/>
            <a:ext cx="7488238" cy="1143000"/>
          </a:xfrm>
          <a:prstGeom prst="rect">
            <a:avLst/>
          </a:prstGeom>
          <a:noFill/>
          <a:ln w="9525">
            <a:noFill/>
            <a:miter lim="800000"/>
            <a:headEnd/>
            <a:tailEnd/>
          </a:ln>
        </p:spPr>
        <p:txBody>
          <a:bodyPr anchor="ctr"/>
          <a:lstStyle/>
          <a:p>
            <a:pPr algn="ctr" rtl="0" eaLnBrk="0" hangingPunct="0"/>
            <a:endParaRPr lang="he-IL" sz="2800">
              <a:latin typeface="Calibri" pitchFamily="34" charset="0"/>
            </a:endParaRPr>
          </a:p>
          <a:p>
            <a:pPr algn="ctr" rtl="0" eaLnBrk="0" hangingPunct="0"/>
            <a:endParaRPr lang="he-IL" sz="2800">
              <a:latin typeface="Calibri" pitchFamily="34" charset="0"/>
            </a:endParaRPr>
          </a:p>
          <a:p>
            <a:pPr algn="ctr" rtl="0" eaLnBrk="0" hangingPunct="0"/>
            <a:endParaRPr lang="he-IL" sz="2800">
              <a:latin typeface="Calibri" pitchFamily="34" charset="0"/>
            </a:endParaRPr>
          </a:p>
          <a:p>
            <a:pPr rtl="0" eaLnBrk="0" hangingPunct="0"/>
            <a:endParaRPr lang="he-IL" sz="2800">
              <a:latin typeface="Calibri" pitchFamily="34" charset="0"/>
            </a:endParaRPr>
          </a:p>
          <a:p>
            <a:pPr rtl="0" eaLnBrk="0" hangingPunct="0"/>
            <a:r>
              <a:rPr lang="he-IL" sz="3200">
                <a:latin typeface="Calibri" pitchFamily="34" charset="0"/>
              </a:rPr>
              <a:t>- </a:t>
            </a:r>
            <a:r>
              <a:rPr lang="he-IL" sz="2800">
                <a:latin typeface="Calibri" pitchFamily="34" charset="0"/>
              </a:rPr>
              <a:t>נשאלו 7 מומחים, ביניהם מנהלי המחלקות     הסגורות, סגני מנהלי המחלקות, מנהלת סיעוד של ביה"ח, אחים אחראיים של המחלקות הסגורות. </a:t>
            </a:r>
          </a:p>
          <a:p>
            <a:pPr rtl="0" eaLnBrk="0" hangingPunct="0"/>
            <a:r>
              <a:rPr lang="he-IL" sz="2800">
                <a:latin typeface="Calibri" pitchFamily="34" charset="0"/>
              </a:rPr>
              <a:t>- 6 מומחים חושבים כי להרכב הצוות אין השפעה על רמת האלימות מצד החולים.</a:t>
            </a:r>
          </a:p>
          <a:p>
            <a:pPr rtl="0" eaLnBrk="0" hangingPunct="0"/>
            <a:r>
              <a:rPr lang="he-IL" sz="2800">
                <a:latin typeface="Calibri" pitchFamily="34" charset="0"/>
              </a:rPr>
              <a:t>- יחד עם זאת, מומחה אחד חושב כי היקף האלימות מצד החולים מושפע ממספר גברים העובדים במשמרת (יותר גברים – פחות אלימות).</a:t>
            </a:r>
            <a:r>
              <a:rPr lang="he-IL" sz="3200">
                <a:latin typeface="Calibri" pitchFamily="34" charset="0"/>
              </a:rPr>
              <a:t> </a:t>
            </a:r>
            <a:endParaRPr lang="en-US" sz="3200">
              <a:latin typeface="Calibri" pitchFamily="34" charset="0"/>
            </a:endParaRPr>
          </a:p>
        </p:txBody>
      </p:sp>
      <p:pic>
        <p:nvPicPr>
          <p:cNvPr id="25603" name="Picture 2"/>
          <p:cNvPicPr>
            <a:picLocks noChangeAspect="1" noChangeArrowheads="1"/>
          </p:cNvPicPr>
          <p:nvPr/>
        </p:nvPicPr>
        <p:blipFill>
          <a:blip r:embed="rId2"/>
          <a:srcRect/>
          <a:stretch>
            <a:fillRect/>
          </a:stretch>
        </p:blipFill>
        <p:spPr bwMode="auto">
          <a:xfrm>
            <a:off x="5572125" y="0"/>
            <a:ext cx="3571875" cy="600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idx="4294967295"/>
          </p:nvPr>
        </p:nvSpPr>
        <p:spPr>
          <a:xfrm>
            <a:off x="3276600" y="0"/>
            <a:ext cx="2159000" cy="1143000"/>
          </a:xfrm>
        </p:spPr>
        <p:txBody>
          <a:bodyPr/>
          <a:lstStyle/>
          <a:p>
            <a:pPr eaLnBrk="1" hangingPunct="1"/>
            <a:r>
              <a:rPr lang="he-IL" sz="4000" b="1" smtClean="0">
                <a:solidFill>
                  <a:schemeClr val="accent2"/>
                </a:solidFill>
              </a:rPr>
              <a:t>מסקנות</a:t>
            </a:r>
            <a:endParaRPr lang="en-US" sz="4000" b="1" smtClean="0">
              <a:solidFill>
                <a:schemeClr val="accent2"/>
              </a:solidFill>
              <a:cs typeface="Times New Roman" pitchFamily="18" charset="0"/>
            </a:endParaRPr>
          </a:p>
        </p:txBody>
      </p:sp>
      <p:sp>
        <p:nvSpPr>
          <p:cNvPr id="26626" name="Text Box 4"/>
          <p:cNvSpPr txBox="1">
            <a:spLocks noChangeArrowheads="1"/>
          </p:cNvSpPr>
          <p:nvPr/>
        </p:nvSpPr>
        <p:spPr bwMode="auto">
          <a:xfrm>
            <a:off x="-180975" y="836613"/>
            <a:ext cx="8964613" cy="6716712"/>
          </a:xfrm>
          <a:prstGeom prst="rect">
            <a:avLst/>
          </a:prstGeom>
          <a:noFill/>
          <a:ln w="9525">
            <a:noFill/>
            <a:miter lim="800000"/>
            <a:headEnd/>
            <a:tailEnd/>
          </a:ln>
        </p:spPr>
        <p:txBody>
          <a:bodyPr>
            <a:spAutoFit/>
          </a:bodyPr>
          <a:lstStyle/>
          <a:p>
            <a:pPr marL="342900" indent="-342900">
              <a:spcBef>
                <a:spcPct val="50000"/>
              </a:spcBef>
            </a:pPr>
            <a:r>
              <a:rPr lang="he-IL" sz="2800"/>
              <a:t>עפ"י המחקרים:</a:t>
            </a:r>
          </a:p>
          <a:p>
            <a:pPr marL="342900" indent="-342900">
              <a:spcBef>
                <a:spcPct val="50000"/>
              </a:spcBef>
              <a:buFontTx/>
              <a:buAutoNum type="arabicParenR"/>
            </a:pPr>
            <a:r>
              <a:rPr lang="he-IL" sz="2800"/>
              <a:t>אין הבדל ברמת האלימות, כאשר אחראי משמרת גבר או אישה.</a:t>
            </a:r>
          </a:p>
          <a:p>
            <a:pPr marL="342900" indent="-342900">
              <a:spcBef>
                <a:spcPct val="50000"/>
              </a:spcBef>
              <a:buFontTx/>
              <a:buAutoNum type="arabicParenR"/>
            </a:pPr>
            <a:r>
              <a:rPr lang="he-IL" sz="2800"/>
              <a:t>מטופלים היו אגרסיביים כלפי הצוות מאותו מין.</a:t>
            </a:r>
          </a:p>
          <a:p>
            <a:pPr marL="342900" indent="-342900">
              <a:spcBef>
                <a:spcPct val="50000"/>
              </a:spcBef>
              <a:buFontTx/>
              <a:buAutoNum type="arabicParenR"/>
            </a:pPr>
            <a:r>
              <a:rPr lang="he-IL" sz="2800"/>
              <a:t>אין התאמה בין חומרת האירוע התוקפני לבין הרכב הצוות מבחינת המין.</a:t>
            </a:r>
          </a:p>
          <a:p>
            <a:pPr marL="342900" indent="-342900">
              <a:spcBef>
                <a:spcPct val="50000"/>
              </a:spcBef>
              <a:buFontTx/>
              <a:buAutoNum type="arabicParenR"/>
            </a:pPr>
            <a:r>
              <a:rPr lang="he-IL" sz="2800"/>
              <a:t>אנשי הצוות נמצאים בסיכון תקיפה גבוהה יותר ממטופלים מאותו מין.</a:t>
            </a:r>
          </a:p>
          <a:p>
            <a:pPr marL="342900" indent="-342900">
              <a:spcBef>
                <a:spcPct val="50000"/>
              </a:spcBef>
              <a:buFontTx/>
              <a:buAutoNum type="arabicParenR"/>
            </a:pPr>
            <a:r>
              <a:rPr lang="he-IL" sz="2800"/>
              <a:t>עם השנים אלימות מצד גברים יורדת ומצד נשים עולה עקב מגמה של תרבות שוויונית.</a:t>
            </a:r>
          </a:p>
          <a:p>
            <a:pPr marL="342900" indent="-342900">
              <a:spcBef>
                <a:spcPct val="50000"/>
              </a:spcBef>
              <a:buFontTx/>
              <a:buAutoNum type="arabicParenR"/>
            </a:pPr>
            <a:endParaRPr lang="he-IL" sz="2800"/>
          </a:p>
          <a:p>
            <a:pPr marL="342900" indent="-342900">
              <a:spcBef>
                <a:spcPct val="50000"/>
              </a:spcBef>
              <a:buFontTx/>
              <a:buAutoNum type="arabicParenR"/>
            </a:pPr>
            <a:endParaRPr lang="en-US" sz="2800"/>
          </a:p>
        </p:txBody>
      </p:sp>
      <p:pic>
        <p:nvPicPr>
          <p:cNvPr id="26627" name="Picture 2"/>
          <p:cNvPicPr>
            <a:picLocks noChangeAspect="1" noChangeArrowheads="1"/>
          </p:cNvPicPr>
          <p:nvPr/>
        </p:nvPicPr>
        <p:blipFill>
          <a:blip r:embed="rId3"/>
          <a:srcRect/>
          <a:stretch>
            <a:fillRect/>
          </a:stretch>
        </p:blipFill>
        <p:spPr bwMode="auto">
          <a:xfrm>
            <a:off x="5254625" y="98425"/>
            <a:ext cx="3571875" cy="600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100 שנה לכללית">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765</TotalTime>
  <Words>619</Words>
  <Application>Microsoft Office PowerPoint</Application>
  <PresentationFormat>‫הצגה על המסך (4:3)</PresentationFormat>
  <Paragraphs>94</Paragraphs>
  <Slides>11</Slides>
  <Notes>7</Notes>
  <HiddenSlides>0</HiddenSlides>
  <MMClips>0</MMClips>
  <ScaleCrop>false</ScaleCrop>
  <HeadingPairs>
    <vt:vector size="6" baseType="variant">
      <vt:variant>
        <vt:lpstr>גופנים בשימוש</vt:lpstr>
      </vt:variant>
      <vt:variant>
        <vt:i4>5</vt:i4>
      </vt:variant>
      <vt:variant>
        <vt:lpstr>תבנית עיצוב</vt:lpstr>
      </vt:variant>
      <vt:variant>
        <vt:i4>12</vt:i4>
      </vt:variant>
      <vt:variant>
        <vt:lpstr>כותרות שקופיות</vt:lpstr>
      </vt:variant>
      <vt:variant>
        <vt:i4>11</vt:i4>
      </vt:variant>
    </vt:vector>
  </HeadingPairs>
  <TitlesOfParts>
    <vt:vector size="28" baseType="lpstr">
      <vt:lpstr>Arial</vt:lpstr>
      <vt:lpstr>Calibri</vt:lpstr>
      <vt:lpstr>Times New Roman</vt:lpstr>
      <vt:lpstr>Tahoma</vt:lpstr>
      <vt:lpstr>David</vt:lpstr>
      <vt:lpstr>100 שנה לכללית</vt:lpstr>
      <vt:lpstr>100 שנה לכללית</vt:lpstr>
      <vt:lpstr>100 שנה לכללית</vt:lpstr>
      <vt:lpstr>100 שנה לכללית</vt:lpstr>
      <vt:lpstr>100 שנה לכללית</vt:lpstr>
      <vt:lpstr>100 שנה לכללית</vt:lpstr>
      <vt:lpstr>100 שנה לכללית</vt:lpstr>
      <vt:lpstr>100 שנה לכללית</vt:lpstr>
      <vt:lpstr>100 שנה לכללית</vt:lpstr>
      <vt:lpstr>100 שנה לכללית</vt:lpstr>
      <vt:lpstr>100 שנה לכללית</vt:lpstr>
      <vt:lpstr>100 שנה לכללית</vt:lpstr>
      <vt:lpstr>השפעת תמהיל הצוות  על רמת התוקפנות </vt:lpstr>
      <vt:lpstr>שקופית 2</vt:lpstr>
      <vt:lpstr>    שאלה קלינית בפורמט PICO  בבתי חולים פסיכיאטרים, במחלקות הסגורות, מה תהיה השפעת תמהיל הצוות שמורכב רק מגברים  לעומת צוות שמורכב מגברים ונשים על רמת האלימות במחלקה?</vt:lpstr>
      <vt:lpstr>שקופית 4</vt:lpstr>
      <vt:lpstr>     מילות מפתח :  Assault Gender Psychiatric patient Risk management Staff victim Violence  </vt:lpstr>
      <vt:lpstr>שקופית 6</vt:lpstr>
      <vt:lpstr>שקופית 7</vt:lpstr>
      <vt:lpstr>חוות דעת מומחים:</vt:lpstr>
      <vt:lpstr>מסקנות</vt:lpstr>
      <vt:lpstr>ההמלצות לעשייה</vt:lpstr>
      <vt:lpstr>שקופית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shaybl</dc:creator>
  <cp:lastModifiedBy>PC-0222</cp:lastModifiedBy>
  <cp:revision>77</cp:revision>
  <dcterms:created xsi:type="dcterms:W3CDTF">2011-01-06T14:05:42Z</dcterms:created>
  <dcterms:modified xsi:type="dcterms:W3CDTF">2013-04-15T06:26:32Z</dcterms:modified>
</cp:coreProperties>
</file>